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98" r:id="rId2"/>
    <p:sldMasterId id="2147483762" r:id="rId3"/>
    <p:sldMasterId id="2147483777" r:id="rId4"/>
  </p:sldMasterIdLst>
  <p:notesMasterIdLst>
    <p:notesMasterId r:id="rId31"/>
  </p:notesMasterIdLst>
  <p:sldIdLst>
    <p:sldId id="2958" r:id="rId5"/>
    <p:sldId id="406" r:id="rId6"/>
    <p:sldId id="3038" r:id="rId7"/>
    <p:sldId id="3039" r:id="rId8"/>
    <p:sldId id="2960" r:id="rId9"/>
    <p:sldId id="310" r:id="rId10"/>
    <p:sldId id="3016" r:id="rId11"/>
    <p:sldId id="3023" r:id="rId12"/>
    <p:sldId id="3026" r:id="rId13"/>
    <p:sldId id="3025" r:id="rId14"/>
    <p:sldId id="3031" r:id="rId15"/>
    <p:sldId id="3020" r:id="rId16"/>
    <p:sldId id="3034" r:id="rId17"/>
    <p:sldId id="3040" r:id="rId18"/>
    <p:sldId id="3033" r:id="rId19"/>
    <p:sldId id="3036" r:id="rId20"/>
    <p:sldId id="3037" r:id="rId21"/>
    <p:sldId id="3032" r:id="rId22"/>
    <p:sldId id="3035" r:id="rId23"/>
    <p:sldId id="3028" r:id="rId24"/>
    <p:sldId id="3029" r:id="rId25"/>
    <p:sldId id="463" r:id="rId26"/>
    <p:sldId id="444" r:id="rId27"/>
    <p:sldId id="428" r:id="rId28"/>
    <p:sldId id="465" r:id="rId29"/>
    <p:sldId id="270" r:id="rId30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172" autoAdjust="0"/>
  </p:normalViewPr>
  <p:slideViewPr>
    <p:cSldViewPr snapToGrid="0">
      <p:cViewPr varScale="1">
        <p:scale>
          <a:sx n="76" d="100"/>
          <a:sy n="76" d="100"/>
        </p:scale>
        <p:origin x="989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image" Target="../media/image32.pn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32.pn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7.xlsx"/><Relationship Id="rId1" Type="http://schemas.openxmlformats.org/officeDocument/2006/relationships/image" Target="../media/image32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95244644812924E-2"/>
          <c:y val="0.29060995713814702"/>
          <c:w val="0.87060951071037418"/>
          <c:h val="0.41405017367907743"/>
        </c:manualLayout>
      </c:layout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F1-487E-AF2A-0B955DBFCEC9}"/>
                </c:ext>
              </c:extLst>
            </c:dLbl>
            <c:dLbl>
              <c:idx val="2"/>
              <c:layout>
                <c:manualLayout>
                  <c:x val="3.5768462869503392E-3"/>
                  <c:y val="-0.13957588617850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E8-409D-850B-80F788FEA961}"/>
                </c:ext>
              </c:extLst>
            </c:dLbl>
            <c:dLbl>
              <c:idx val="3"/>
              <c:layout>
                <c:manualLayout>
                  <c:x val="-8.3934313361488466E-4"/>
                  <c:y val="-0.129460583450865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E8-409D-850B-80F788FEA961}"/>
                </c:ext>
              </c:extLst>
            </c:dLbl>
            <c:dLbl>
              <c:idx val="4"/>
              <c:layout>
                <c:manualLayout>
                  <c:x val="-3.9475841650647527E-2"/>
                  <c:y val="-0.1387659483586908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700" b="0" i="0" u="none" strike="noStrike" kern="1200" baseline="0">
                        <a:solidFill>
                          <a:srgbClr val="E7E6E6">
                            <a:lumMod val="50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C417CF8-FD66-4AB3-AED2-6A982BDA1F0A}" type="VALUE">
                      <a:rPr lang="en-US" sz="700" b="0" i="0" u="none" strike="noStrike" kern="1200" baseline="0">
                        <a:solidFill>
                          <a:srgbClr val="E7E6E6">
                            <a:lumMod val="50000"/>
                          </a:srgb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700" b="0" i="0" u="none" strike="noStrike" kern="1200" baseline="0">
                          <a:solidFill>
                            <a:srgbClr val="E7E6E6">
                              <a:lumMod val="50000"/>
                            </a:srgb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tx1">
                    <a:lumMod val="10000"/>
                    <a:lumOff val="90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15E-4B13-A8B4-732916656AC0}"/>
                </c:ext>
              </c:extLst>
            </c:dLbl>
            <c:spPr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7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37.26</c:v>
                </c:pt>
                <c:pt idx="2">
                  <c:v>39.340000000000003</c:v>
                </c:pt>
                <c:pt idx="3">
                  <c:v>41.55</c:v>
                </c:pt>
                <c:pt idx="4" formatCode="0">
                  <c:v>43.88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E8-409D-850B-80F788FEA9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426384112"/>
        <c:axId val="426384504"/>
      </c:areaChar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1E86C8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FFE8-409D-850B-80F788FEA961}"/>
              </c:ext>
            </c:extLst>
          </c:dPt>
          <c:dPt>
            <c:idx val="1"/>
            <c:invertIfNegative val="0"/>
            <c:bubble3D val="0"/>
            <c:spPr>
              <a:solidFill>
                <a:srgbClr val="1E86C8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8-FFE8-409D-850B-80F788FEA961}"/>
              </c:ext>
            </c:extLst>
          </c:dPt>
          <c:dPt>
            <c:idx val="2"/>
            <c:invertIfNegative val="0"/>
            <c:bubble3D val="0"/>
            <c:spPr>
              <a:solidFill>
                <a:srgbClr val="1E86C8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B15E-4B13-A8B4-732916656AC0}"/>
              </c:ext>
            </c:extLst>
          </c:dPt>
          <c:dLbls>
            <c:numFmt formatCode="#,##0" sourceLinked="0"/>
            <c:spPr>
              <a:solidFill>
                <a:schemeClr val="bg1"/>
              </a:solidFill>
              <a:ln>
                <a:noFill/>
              </a:ln>
            </c:spPr>
            <c:txPr>
              <a:bodyPr/>
              <a:lstStyle/>
              <a:p>
                <a:pPr>
                  <a:defRPr sz="700" b="1">
                    <a:solidFill>
                      <a:srgbClr val="1E86C8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19.89</c:v>
                </c:pt>
                <c:pt idx="1">
                  <c:v>37.26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FE8-409D-850B-80F788FEA9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0"/>
        <c:overlap val="-20"/>
        <c:axId val="426384112"/>
        <c:axId val="426384504"/>
      </c:barChart>
      <c:scatterChart>
        <c:scatterStyle val="lineMarker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9050">
              <a:noFill/>
            </a:ln>
          </c:spPr>
          <c:marker>
            <c:symbol val="none"/>
          </c:marker>
          <c:dLbls>
            <c:dLbl>
              <c:idx val="2"/>
              <c:layout>
                <c:manualLayout>
                  <c:x val="-3.377064384992802E-2"/>
                  <c:y val="-0.31376705698975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15E-4B13-A8B4-732916656AC0}"/>
                </c:ext>
              </c:extLst>
            </c:dLbl>
            <c:dLbl>
              <c:idx val="3"/>
              <c:layout>
                <c:manualLayout>
                  <c:x val="-4.6438374505724231E-2"/>
                  <c:y val="-0.214523423717772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15E-4B13-A8B4-732916656AC0}"/>
                </c:ext>
              </c:extLst>
            </c:dLbl>
            <c:dLbl>
              <c:idx val="4"/>
              <c:layout>
                <c:manualLayout>
                  <c:x val="-7.7508147483162343E-2"/>
                  <c:y val="-0.115976061724499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15E-4B13-A8B4-732916656A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xVal>
          <c:yVal>
            <c:numRef>
              <c:f>Лист1!$D$2:$D$6</c:f>
              <c:numCache>
                <c:formatCode>General</c:formatCode>
                <c:ptCount val="5"/>
                <c:pt idx="2" formatCode="\+0%">
                  <c:v>5.5823939881911047E-2</c:v>
                </c:pt>
                <c:pt idx="3" formatCode="\+0%">
                  <c:v>0.11513687600644121</c:v>
                </c:pt>
                <c:pt idx="4" formatCode="\+0%">
                  <c:v>0.17767042404723576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15E-4B13-A8B4-732916656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246696"/>
        <c:axId val="150246304"/>
      </c:scatterChart>
      <c:catAx>
        <c:axId val="426384112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426384504"/>
        <c:crosses val="autoZero"/>
        <c:auto val="1"/>
        <c:lblAlgn val="ctr"/>
        <c:lblOffset val="100"/>
        <c:noMultiLvlLbl val="0"/>
      </c:catAx>
      <c:valAx>
        <c:axId val="426384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426384112"/>
        <c:crosses val="autoZero"/>
        <c:crossBetween val="between"/>
      </c:valAx>
      <c:valAx>
        <c:axId val="15024630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ru-RU"/>
          </a:p>
        </c:txPr>
        <c:crossAx val="150246696"/>
        <c:crosses val="max"/>
        <c:crossBetween val="midCat"/>
      </c:valAx>
      <c:valAx>
        <c:axId val="150246696"/>
        <c:scaling>
          <c:orientation val="minMax"/>
        </c:scaling>
        <c:delete val="1"/>
        <c:axPos val="t"/>
        <c:majorTickMark val="out"/>
        <c:minorTickMark val="none"/>
        <c:tickLblPos val="nextTo"/>
        <c:crossAx val="150246304"/>
        <c:crosses val="max"/>
        <c:crossBetween val="midCat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282612640852629E-2"/>
          <c:y val="0.26487849122869989"/>
          <c:w val="0.87060951071037418"/>
          <c:h val="0.39608497757309113"/>
        </c:manualLayout>
      </c:layout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60-48DA-A340-216D81E9F65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60-48DA-A340-216D81E9F657}"/>
                </c:ext>
              </c:extLst>
            </c:dLbl>
            <c:dLbl>
              <c:idx val="2"/>
              <c:layout>
                <c:manualLayout>
                  <c:x val="9.3557487667662049E-3"/>
                  <c:y val="-8.9588717163402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60-48DA-A340-216D81E9F657}"/>
                </c:ext>
              </c:extLst>
            </c:dLbl>
            <c:dLbl>
              <c:idx val="3"/>
              <c:layout>
                <c:manualLayout>
                  <c:x val="2.5250358833912748E-3"/>
                  <c:y val="-8.5583610018998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60-48DA-A340-216D81E9F657}"/>
                </c:ext>
              </c:extLst>
            </c:dLbl>
            <c:dLbl>
              <c:idx val="4"/>
              <c:layout>
                <c:manualLayout>
                  <c:x val="-3.5619421576229673E-2"/>
                  <c:y val="-9.3719409825947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A04-4254-8783-BF16B041DABE}"/>
                </c:ext>
              </c:extLst>
            </c:dLbl>
            <c:spPr>
              <a:solidFill>
                <a:schemeClr val="bg2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41</c:v>
                </c:pt>
                <c:pt idx="2">
                  <c:v>41</c:v>
                </c:pt>
                <c:pt idx="3">
                  <c:v>41</c:v>
                </c:pt>
                <c:pt idx="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60-48DA-A340-216D81E9F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247480"/>
        <c:axId val="150247872"/>
      </c:areaChar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1E86C8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700" b="1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26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60-48DA-A340-216D81E9F65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2.3746226057116536E-2"/>
                  <c:y val="-0.322429135450796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DA-428E-B4FC-6083AF51732C}"/>
                </c:ext>
              </c:extLst>
            </c:dLbl>
            <c:dLbl>
              <c:idx val="3"/>
              <c:layout>
                <c:manualLayout>
                  <c:x val="-3.1428901390790756E-2"/>
                  <c:y val="-0.334792981035126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DA-428E-B4FC-6083AF51732C}"/>
                </c:ext>
              </c:extLst>
            </c:dLbl>
            <c:dLbl>
              <c:idx val="4"/>
              <c:layout>
                <c:manualLayout>
                  <c:x val="-5.7968917558939501E-2"/>
                  <c:y val="-0.32908468114664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DA-428E-B4FC-6083AF5173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800" b="1" i="0" u="none" strike="noStrike" kern="1200" baseline="0">
                    <a:solidFill>
                      <a:srgbClr val="878787">
                        <a:lumMod val="7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2" formatCode="0.0%">
                  <c:v>0</c:v>
                </c:pt>
                <c:pt idx="3" formatCode="0.0%">
                  <c:v>0</c:v>
                </c:pt>
                <c:pt idx="4" formatCode="0.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DA-428E-B4FC-6083AF5173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0247480"/>
        <c:axId val="150247872"/>
      </c:barChart>
      <c:catAx>
        <c:axId val="15024748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50247872"/>
        <c:crosses val="autoZero"/>
        <c:auto val="1"/>
        <c:lblAlgn val="ctr"/>
        <c:lblOffset val="100"/>
        <c:noMultiLvlLbl val="0"/>
      </c:catAx>
      <c:valAx>
        <c:axId val="15024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150247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807660364023914E-2"/>
          <c:y val="0.30653408012328381"/>
          <c:w val="0.45843083611212032"/>
          <c:h val="0.32427500040185264"/>
        </c:manualLayout>
      </c:layout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9F-46BC-A380-26C4892E4F66}"/>
                </c:ext>
              </c:extLst>
            </c:dLbl>
            <c:dLbl>
              <c:idx val="2"/>
              <c:layout>
                <c:manualLayout>
                  <c:x val="-2.7005700722218199E-3"/>
                  <c:y val="-6.7023409817898505E-2"/>
                </c:manualLayout>
              </c:layout>
              <c:spPr>
                <a:solidFill>
                  <a:schemeClr val="bg2"/>
                </a:solidFill>
                <a:ln>
                  <a:noFill/>
                </a:ln>
                <a:effectLst/>
              </c:spPr>
              <c:txPr>
                <a:bodyPr vertOverflow="overflow" horzOverflow="overflow" anchor="ctr" anchorCtr="0">
                  <a:noAutofit/>
                </a:bodyPr>
                <a:lstStyle/>
                <a:p>
                  <a:pPr>
                    <a:defRPr sz="700" b="0">
                      <a:solidFill>
                        <a:schemeClr val="bg2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574663957899096E-2"/>
                      <c:h val="0.110187409091559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89F-46BC-A380-26C4892E4F66}"/>
                </c:ext>
              </c:extLst>
            </c:dLbl>
            <c:dLbl>
              <c:idx val="3"/>
              <c:layout>
                <c:manualLayout>
                  <c:x val="-6.0450902139859127E-3"/>
                  <c:y val="-6.4478664808153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574663957899096E-2"/>
                      <c:h val="0.110187409091559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89F-46BC-A380-26C4892E4F66}"/>
                </c:ext>
              </c:extLst>
            </c:dLbl>
            <c:dLbl>
              <c:idx val="4"/>
              <c:layout>
                <c:manualLayout>
                  <c:x val="-2.2430808273612542E-2"/>
                  <c:y val="-8.9500820615458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21-4038-81F5-AC22B05B924F}"/>
                </c:ext>
              </c:extLst>
            </c:dLbl>
            <c:spPr>
              <a:solidFill>
                <a:schemeClr val="bg2"/>
              </a:solidFill>
              <a:ln>
                <a:noFill/>
              </a:ln>
              <a:effectLst/>
            </c:spPr>
            <c:txPr>
              <a:bodyPr vertOverflow="overflow" horzOverflow="overflow">
                <a:noAutofit/>
              </a:bodyPr>
              <a:lstStyle/>
              <a:p>
                <a:pPr>
                  <a:defRPr sz="700" b="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  <c:extLst xmlns:c15="http://schemas.microsoft.com/office/drawing/2012/chart"/>
            </c:strRef>
          </c:cat>
          <c:val>
            <c:numRef>
              <c:f>Лист1!$C$2:$C$6</c:f>
              <c:numCache>
                <c:formatCode>#\ ##0.0</c:formatCode>
                <c:ptCount val="5"/>
                <c:pt idx="1">
                  <c:v>0.9</c:v>
                </c:pt>
                <c:pt idx="2">
                  <c:v>0.96</c:v>
                </c:pt>
                <c:pt idx="3">
                  <c:v>1.01</c:v>
                </c:pt>
                <c:pt idx="4">
                  <c:v>1.07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9F-46BC-A380-26C4892E4F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475067224"/>
        <c:axId val="475067616"/>
      </c:areaChar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1E86C8"/>
            </a:solidFill>
            <a:ln>
              <a:noFill/>
            </a:ln>
          </c:spPr>
          <c:invertIfNegative val="0"/>
          <c:dLbls>
            <c:numFmt formatCode="#,##0.0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700" b="1">
                    <a:solidFill>
                      <a:srgbClr val="1E86C8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  <c:extLst xmlns:c15="http://schemas.microsoft.com/office/drawing/2012/chart"/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0.77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9F-46BC-A380-26C4892E4F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0"/>
        <c:overlap val="-20"/>
        <c:axId val="475067224"/>
        <c:axId val="475067616"/>
      </c:barChart>
      <c:scatterChart>
        <c:scatterStyle val="lineMarker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Рост производительности труда, в % к базовому году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dLbl>
              <c:idx val="1"/>
              <c:layout>
                <c:manualLayout>
                  <c:x val="-3.5791835316312658E-2"/>
                  <c:y val="-0.5454039617874909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9F-46BC-A380-26C4892E4F66}"/>
                </c:ext>
              </c:extLst>
            </c:dLbl>
            <c:dLbl>
              <c:idx val="2"/>
              <c:layout>
                <c:manualLayout>
                  <c:x val="-2.7200067418582347E-2"/>
                  <c:y val="-0.283280560837605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89F-46BC-A380-26C4892E4F66}"/>
                </c:ext>
              </c:extLst>
            </c:dLbl>
            <c:dLbl>
              <c:idx val="3"/>
              <c:layout>
                <c:manualLayout>
                  <c:x val="-3.0474528080436693E-2"/>
                  <c:y val="-0.2944748466105260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9F-46BC-A380-26C4892E4F66}"/>
                </c:ext>
              </c:extLst>
            </c:dLbl>
            <c:dLbl>
              <c:idx val="4"/>
              <c:layout>
                <c:manualLayout>
                  <c:x val="-4.689300504453487E-2"/>
                  <c:y val="-0.305305674532945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21-4038-81F5-AC22B05B92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xVal>
          <c:yVal>
            <c:numRef>
              <c:f>Лист1!$D$2:$D$6</c:f>
              <c:numCache>
                <c:formatCode>General</c:formatCode>
                <c:ptCount val="5"/>
                <c:pt idx="2" formatCode="\+0%">
                  <c:v>6.6666666666666596E-2</c:v>
                </c:pt>
                <c:pt idx="3" formatCode="\+0%">
                  <c:v>0.1222222222222222</c:v>
                </c:pt>
                <c:pt idx="4" formatCode="\+0%">
                  <c:v>0.18888888888888894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189F-46BC-A380-26C4892E4F6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delete val="1"/>
          </c:dLbls>
          <c:xVal>
            <c:numRef>
              <c:f>Лист1!$E$2:$E$5</c:f>
              <c:numCache>
                <c:formatCode>General</c:formatCode>
                <c:ptCount val="4"/>
                <c:pt idx="0">
                  <c:v>0.77</c:v>
                </c:pt>
                <c:pt idx="1">
                  <c:v>0.9</c:v>
                </c:pt>
                <c:pt idx="2">
                  <c:v>0.96</c:v>
                </c:pt>
                <c:pt idx="3">
                  <c:v>1.01</c:v>
                </c:pt>
              </c:numCache>
            </c:numRef>
          </c:xVal>
          <c:yVal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0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189F-46BC-A380-26C4892E4F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475068400"/>
        <c:axId val="475068008"/>
      </c:scatterChart>
      <c:catAx>
        <c:axId val="47506722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475067616"/>
        <c:crosses val="autoZero"/>
        <c:auto val="1"/>
        <c:lblAlgn val="ctr"/>
        <c:lblOffset val="100"/>
        <c:noMultiLvlLbl val="0"/>
      </c:catAx>
      <c:valAx>
        <c:axId val="475067616"/>
        <c:scaling>
          <c:orientation val="minMax"/>
          <c:min val="0.70000000000000007"/>
        </c:scaling>
        <c:delete val="0"/>
        <c:axPos val="l"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475067224"/>
        <c:crosses val="autoZero"/>
        <c:crossBetween val="between"/>
      </c:valAx>
      <c:valAx>
        <c:axId val="475068008"/>
        <c:scaling>
          <c:orientation val="minMax"/>
          <c:max val="1.5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475068400"/>
        <c:crosses val="max"/>
        <c:crossBetween val="midCat"/>
      </c:valAx>
      <c:valAx>
        <c:axId val="47506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5068008"/>
        <c:crosses val="autoZero"/>
        <c:crossBetween val="midCat"/>
      </c:valAx>
    </c:plotArea>
    <c:legend>
      <c:legendPos val="b"/>
      <c:legendEntry>
        <c:idx val="2"/>
        <c:txPr>
          <a:bodyPr/>
          <a:lstStyle/>
          <a:p>
            <a:pPr>
              <a:defRPr lang="ru-RU" sz="9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23510961465909599"/>
          <c:y val="0.80438501617743974"/>
          <c:w val="0.56414775186047361"/>
          <c:h val="0.12270743060004637"/>
        </c:manualLayout>
      </c:layout>
      <c:overlay val="0"/>
      <c:txPr>
        <a:bodyPr/>
        <a:lstStyle/>
        <a:p>
          <a:pPr>
            <a:defRPr lang="ru-RU" sz="900" b="0" i="0" u="none" strike="noStrike" kern="1200" baseline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282612640852629E-2"/>
          <c:y val="0.33331351283932925"/>
          <c:w val="0.87060951071037418"/>
          <c:h val="0.45469905238701591"/>
        </c:manualLayout>
      </c:layout>
      <c:area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79-4797-8E6F-2AC3960A2FC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79-4797-8E6F-2AC3960A2FC5}"/>
                </c:ext>
              </c:extLst>
            </c:dLbl>
            <c:dLbl>
              <c:idx val="2"/>
              <c:layout>
                <c:manualLayout>
                  <c:x val="1.9832049230363122E-2"/>
                  <c:y val="-0.132067575081777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279-4797-8E6F-2AC3960A2FC5}"/>
                </c:ext>
              </c:extLst>
            </c:dLbl>
            <c:dLbl>
              <c:idx val="3"/>
              <c:layout>
                <c:manualLayout>
                  <c:x val="2.5250358833912748E-3"/>
                  <c:y val="-0.119186504901908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79-4797-8E6F-2AC3960A2FC5}"/>
                </c:ext>
              </c:extLst>
            </c:dLbl>
            <c:dLbl>
              <c:idx val="4"/>
              <c:layout>
                <c:manualLayout>
                  <c:x val="-2.9333641298071523E-2"/>
                  <c:y val="-0.12248724579019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279-4797-8E6F-2AC3960A2FC5}"/>
                </c:ext>
              </c:extLst>
            </c:dLbl>
            <c:spPr>
              <a:solidFill>
                <a:schemeClr val="bg2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Лист1!$C$2:$C$6</c:f>
              <c:numCache>
                <c:formatCode>0</c:formatCode>
                <c:ptCount val="5"/>
                <c:pt idx="1">
                  <c:v>876.99</c:v>
                </c:pt>
                <c:pt idx="2">
                  <c:v>929.61</c:v>
                </c:pt>
                <c:pt idx="3">
                  <c:v>985.38</c:v>
                </c:pt>
                <c:pt idx="4">
                  <c:v>1044.5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79-4797-8E6F-2AC3960A2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5069184"/>
        <c:axId val="475069576"/>
      </c:areaChar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1E86C8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700" b="1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699.8</c:v>
                </c:pt>
                <c:pt idx="1">
                  <c:v>876.99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79-4797-8E6F-2AC3960A2FC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dLbl>
              <c:idx val="2"/>
              <c:layout>
                <c:manualLayout>
                  <c:x val="-1.1873195519113139E-2"/>
                  <c:y val="-0.385016485920277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279-4797-8E6F-2AC3960A2FC5}"/>
                </c:ext>
              </c:extLst>
            </c:dLbl>
            <c:dLbl>
              <c:idx val="3"/>
              <c:layout>
                <c:manualLayout>
                  <c:x val="-2.3746226057116536E-2"/>
                  <c:y val="-0.396385902137300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279-4797-8E6F-2AC3960A2FC5}"/>
                </c:ext>
              </c:extLst>
            </c:dLbl>
            <c:dLbl>
              <c:idx val="4"/>
              <c:layout>
                <c:manualLayout>
                  <c:x val="-6.5651427911504134E-2"/>
                  <c:y val="-0.402536851752392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279-4797-8E6F-2AC3960A2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</c:v>
                </c:pt>
                <c:pt idx="1">
                  <c:v>2023 (базовый)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2" formatCode="0.0%">
                  <c:v>6.0000684158314235E-2</c:v>
                </c:pt>
                <c:pt idx="3" formatCode="0.0%">
                  <c:v>0.1235931994663565</c:v>
                </c:pt>
                <c:pt idx="4" formatCode="0.0%">
                  <c:v>0.19100559869553813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279-4797-8E6F-2AC3960A2F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75069184"/>
        <c:axId val="475069576"/>
      </c:barChart>
      <c:catAx>
        <c:axId val="47506918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475069576"/>
        <c:crosses val="autoZero"/>
        <c:auto val="1"/>
        <c:lblAlgn val="ctr"/>
        <c:lblOffset val="100"/>
        <c:noMultiLvlLbl val="0"/>
      </c:catAx>
      <c:valAx>
        <c:axId val="47506957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475069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000" dirty="0"/>
              <a:t>Доля продукта в выручке</a:t>
            </a:r>
          </a:p>
        </c:rich>
      </c:tx>
      <c:layout>
        <c:manualLayout>
          <c:xMode val="edge"/>
          <c:yMode val="edge"/>
          <c:x val="0.24385323302069142"/>
          <c:y val="3.8244395538920534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продукта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0.35179599680870127"/>
                  <c:y val="-1.6228147676508958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600" b="1">
                        <a:solidFill>
                          <a:schemeClr val="accent1"/>
                        </a:solidFill>
                      </a:defRPr>
                    </a:pPr>
                    <a:fld id="{361D05C6-3671-4921-8AB5-53EB9BEC357E}" type="CATEGORYNAME">
                      <a:rPr lang="ru-RU" sz="600"/>
                      <a:pPr algn="l">
                        <a:defRPr sz="600"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600" baseline="0" dirty="0"/>
                      <a:t>
</a:t>
                    </a:r>
                    <a:fld id="{27B6AE56-C48B-4532-B71B-19C68473673C}" type="PERCENTAGE">
                      <a:rPr lang="ru-RU" sz="600" baseline="0"/>
                      <a:pPr algn="l">
                        <a:defRPr sz="600" b="1"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sz="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50434852990201"/>
                      <c:h val="0.296232879212929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69F-43A5-81AF-520AE181004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9F-43A5-81AF-520AE181004F}"/>
                </c:ext>
              </c:extLst>
            </c:dLbl>
            <c:dLbl>
              <c:idx val="2"/>
              <c:layout>
                <c:manualLayout>
                  <c:x val="2.1261896337931335E-2"/>
                  <c:y val="-0.1342002503338688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l">
                    <a:defRPr sz="600"/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696158014395587"/>
                      <c:h val="0.28643213107674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69F-43A5-81AF-520AE181004F}"/>
                </c:ext>
              </c:extLst>
            </c:dLbl>
            <c:dLbl>
              <c:idx val="3"/>
              <c:layout>
                <c:manualLayout>
                  <c:x val="2.8349195117241779E-2"/>
                  <c:y val="-3.7564869649409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537187112500543"/>
                      <c:h val="0.178433130834694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69F-43A5-81AF-520AE181004F}"/>
                </c:ext>
              </c:extLst>
            </c:dLbl>
            <c:dLbl>
              <c:idx val="4"/>
              <c:layout>
                <c:manualLayout>
                  <c:x val="-0.28939980066274612"/>
                  <c:y val="-3.33306876885330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9F-43A5-81AF-520AE181004F}"/>
                </c:ext>
              </c:extLst>
            </c:dLbl>
            <c:dLbl>
              <c:idx val="5"/>
              <c:layout>
                <c:manualLayout>
                  <c:x val="-7.1004967805805799E-2"/>
                  <c:y val="-0.2945849895316272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053718376417"/>
                      <c:h val="0.231900461969020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69F-43A5-81AF-520AE181004F}"/>
                </c:ext>
              </c:extLst>
            </c:dLbl>
            <c:dLbl>
              <c:idx val="6"/>
              <c:layout>
                <c:manualLayout>
                  <c:x val="-8.3579621616372904E-2"/>
                  <c:y val="-0.166961056272864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53598841031326"/>
                      <c:h val="0.178620955182941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A69F-43A5-81AF-520AE181004F}"/>
                </c:ext>
              </c:extLst>
            </c:dLbl>
            <c:dLbl>
              <c:idx val="7"/>
              <c:layout>
                <c:manualLayout>
                  <c:x val="1.051431466936914E-2"/>
                  <c:y val="-6.479693525877117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9F-43A5-81AF-520AE18100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l">
                  <a:defRPr sz="7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Заборная сетка</c:v>
                </c:pt>
                <c:pt idx="1">
                  <c:v>Прочее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9F-43A5-81AF-520AE1810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95233223811321E-2"/>
          <c:y val="0.17615579188730904"/>
          <c:w val="0.87060951071037418"/>
          <c:h val="0.624641584398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6D0-42C4-AE3F-6F5DA651C31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6D0-42C4-AE3F-6F5DA651C31D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3-C6D0-42C4-AE3F-6F5DA651C31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05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1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D0-42C4-AE3F-6F5DA651C3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1E86C8">
                <a:alpha val="74000"/>
              </a:srgbClr>
            </a:solidFill>
          </c:spPr>
          <c:invertIfNegative val="0"/>
          <c:dLbls>
            <c:dLbl>
              <c:idx val="1"/>
              <c:layout>
                <c:manualLayout>
                  <c:x val="0"/>
                  <c:y val="1.5262727880433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D0-42C4-AE3F-6F5DA651C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solidFill>
                      <a:srgbClr val="1E86C8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D0-42C4-AE3F-6F5DA651C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27767936"/>
        <c:axId val="27769472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Динамика, в % к старту проекта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6350">
                <a:noFill/>
              </a:ln>
            </c:spPr>
          </c:marker>
          <c:dLbls>
            <c:dLbl>
              <c:idx val="1"/>
              <c:layout>
                <c:manualLayout>
                  <c:x val="-0.2015722476731226"/>
                  <c:y val="-0.12481204248541318"/>
                </c:manualLayout>
              </c:layout>
              <c:spPr/>
              <c:txPr>
                <a:bodyPr/>
                <a:lstStyle/>
                <a:p>
                  <a:pPr>
                    <a:defRPr sz="800" b="0">
                      <a:solidFill>
                        <a:schemeClr val="accent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D0-42C4-AE3F-6F5DA651C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6D0-42C4-AE3F-6F5DA651C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785088"/>
        <c:axId val="27783552"/>
      </c:lineChart>
      <c:catAx>
        <c:axId val="27767936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7769472"/>
        <c:crosses val="autoZero"/>
        <c:auto val="1"/>
        <c:lblAlgn val="ctr"/>
        <c:lblOffset val="100"/>
        <c:noMultiLvlLbl val="0"/>
      </c:catAx>
      <c:valAx>
        <c:axId val="27769472"/>
        <c:scaling>
          <c:orientation val="minMax"/>
          <c:min val="0"/>
        </c:scaling>
        <c:delete val="0"/>
        <c:axPos val="l"/>
        <c:numFmt formatCode="#,##0.0" sourceLinked="0"/>
        <c:majorTickMark val="none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27767936"/>
        <c:crosses val="autoZero"/>
        <c:crossBetween val="between"/>
      </c:valAx>
      <c:valAx>
        <c:axId val="27783552"/>
        <c:scaling>
          <c:orientation val="minMax"/>
          <c:max val="1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27785088"/>
        <c:crosses val="max"/>
        <c:crossBetween val="between"/>
      </c:valAx>
      <c:catAx>
        <c:axId val="27785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7783552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16975821160431853"/>
          <c:y val="2.7915507836033381E-2"/>
          <c:w val="0.66682846480094837"/>
          <c:h val="7.5593582622904817E-2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922442853080449E-2"/>
          <c:y val="0.18314324384547459"/>
          <c:w val="0.87060951071037418"/>
          <c:h val="0.624641584398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B62-4730-823F-4A3C946A252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B62-4730-823F-4A3C946A252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3-8B62-4730-823F-4A3C946A2529}"/>
              </c:ext>
            </c:extLst>
          </c:dPt>
          <c:dLbls>
            <c:dLbl>
              <c:idx val="1"/>
              <c:layout>
                <c:manualLayout>
                  <c:x val="1.7732182067713147E-3"/>
                  <c:y val="7.40131714684206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8472573959825"/>
                      <c:h val="6.12791014351618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B62-4730-823F-4A3C946A2529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1">
                  <c:v>2889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62-4730-823F-4A3C946A25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1E86C8">
                <a:alpha val="74000"/>
              </a:srgb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91E6541-0C2F-488D-B5A8-4DCE480AF01E}" type="VALUE">
                      <a:rPr lang="en-US" sz="10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37-4808-A34C-A9F50EC64CC7}"/>
                </c:ext>
              </c:extLst>
            </c:dLbl>
            <c:dLbl>
              <c:idx val="1"/>
              <c:layout>
                <c:manualLayout>
                  <c:x val="-8.8648346203893287E-3"/>
                  <c:y val="1.287849402909937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 b="0">
                      <a:solidFill>
                        <a:srgbClr val="1E86C8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62-4730-823F-4A3C946A25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1E86C8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3210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62-4730-823F-4A3C946A2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28710784"/>
        <c:axId val="28712320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Динамика, в % к старту проекта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6350">
                <a:noFill/>
              </a:ln>
            </c:spPr>
          </c:marker>
          <c:dLbls>
            <c:dLbl>
              <c:idx val="1"/>
              <c:layout>
                <c:manualLayout>
                  <c:x val="-0.19448049264802783"/>
                  <c:y val="-0.1108373015545524"/>
                </c:manualLayout>
              </c:layout>
              <c:spPr/>
              <c:txPr>
                <a:bodyPr/>
                <a:lstStyle/>
                <a:p>
                  <a:pPr>
                    <a:defRPr sz="800" b="0">
                      <a:solidFill>
                        <a:schemeClr val="accent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62-4730-823F-4A3C946A25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B62-4730-823F-4A3C946A2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727936"/>
        <c:axId val="28726400"/>
      </c:lineChart>
      <c:catAx>
        <c:axId val="2871078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8712320"/>
        <c:crosses val="autoZero"/>
        <c:auto val="1"/>
        <c:lblAlgn val="ctr"/>
        <c:lblOffset val="100"/>
        <c:noMultiLvlLbl val="0"/>
      </c:catAx>
      <c:valAx>
        <c:axId val="28712320"/>
        <c:scaling>
          <c:orientation val="minMax"/>
          <c:min val="0"/>
        </c:scaling>
        <c:delete val="0"/>
        <c:axPos val="l"/>
        <c:numFmt formatCode="#,##0.0" sourceLinked="0"/>
        <c:majorTickMark val="none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28710784"/>
        <c:crosses val="autoZero"/>
        <c:crossBetween val="between"/>
      </c:valAx>
      <c:valAx>
        <c:axId val="28726400"/>
        <c:scaling>
          <c:orientation val="minMax"/>
          <c:max val="1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28727936"/>
        <c:crosses val="max"/>
        <c:crossBetween val="between"/>
      </c:valAx>
      <c:catAx>
        <c:axId val="28727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726400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20876273008595128"/>
          <c:y val="1.7434452137887777E-2"/>
          <c:w val="0.49737325861117754"/>
          <c:h val="0.10919664496180329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03478198716557E-2"/>
          <c:y val="0.18314338139213729"/>
          <c:w val="0.87060951071037418"/>
          <c:h val="0.624641584398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0B2-47E0-B5FF-97899646231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0B2-47E0-B5FF-97899646231A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3-20B2-47E0-B5FF-97899646231A}"/>
              </c:ext>
            </c:extLst>
          </c:dPt>
          <c:dLbls>
            <c:dLbl>
              <c:idx val="1"/>
              <c:layout>
                <c:manualLayout>
                  <c:x val="0"/>
                  <c:y val="3.2731154044009413E-2"/>
                </c:manualLayout>
              </c:layout>
              <c:tx>
                <c:rich>
                  <a:bodyPr/>
                  <a:lstStyle/>
                  <a:p>
                    <a:fld id="{3ECA79E6-3E75-4E56-A5A6-CA930A05F8AE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8482989839245"/>
                      <c:h val="0.132899786252486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0B2-47E0-B5FF-97899646231A}"/>
                </c:ext>
              </c:extLst>
            </c:dLbl>
            <c:numFmt formatCode="#,##0.0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B2-47E0-B5FF-97899646231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1E86C8">
                <a:alpha val="74000"/>
              </a:srgbClr>
            </a:solidFill>
          </c:spPr>
          <c:invertIfNegative val="0"/>
          <c:dLbls>
            <c:dLbl>
              <c:idx val="1"/>
              <c:layout>
                <c:manualLayout>
                  <c:x val="7.0917550250947613E-3"/>
                  <c:y val="2.2250098345863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B2-47E0-B5FF-97899646231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0">
                    <a:solidFill>
                      <a:srgbClr val="1E86C8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 formatCode="General">
                  <c:v>4.47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B2-47E0-B5FF-978996462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28710784"/>
        <c:axId val="28712320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Динамика, в % к старту проекта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6350">
                <a:noFill/>
              </a:ln>
            </c:spPr>
          </c:marker>
          <c:dLbls>
            <c:dLbl>
              <c:idx val="1"/>
              <c:layout>
                <c:manualLayout>
                  <c:x val="-0.19448049264802783"/>
                  <c:y val="-0.1108373015545524"/>
                </c:manualLayout>
              </c:layout>
              <c:spPr/>
              <c:txPr>
                <a:bodyPr/>
                <a:lstStyle/>
                <a:p>
                  <a:pPr>
                    <a:defRPr sz="800" b="0">
                      <a:solidFill>
                        <a:schemeClr val="accent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B2-47E0-B5FF-9789964623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06.05.2024
(до проекта)</c:v>
                </c:pt>
                <c:pt idx="1">
                  <c:v>05.11.2024
(закрытие проекта)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0B2-47E0-B5FF-978996462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727936"/>
        <c:axId val="28726400"/>
      </c:lineChart>
      <c:catAx>
        <c:axId val="2871078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8712320"/>
        <c:crosses val="autoZero"/>
        <c:auto val="1"/>
        <c:lblAlgn val="ctr"/>
        <c:lblOffset val="100"/>
        <c:noMultiLvlLbl val="0"/>
      </c:catAx>
      <c:valAx>
        <c:axId val="28712320"/>
        <c:scaling>
          <c:orientation val="minMax"/>
          <c:min val="0"/>
        </c:scaling>
        <c:delete val="0"/>
        <c:axPos val="l"/>
        <c:numFmt formatCode="#,##0.0" sourceLinked="0"/>
        <c:majorTickMark val="none"/>
        <c:minorTickMark val="none"/>
        <c:tickLblPos val="nextTo"/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28710784"/>
        <c:crosses val="autoZero"/>
        <c:crossBetween val="between"/>
      </c:valAx>
      <c:valAx>
        <c:axId val="28726400"/>
        <c:scaling>
          <c:orientation val="minMax"/>
          <c:max val="1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ru-RU"/>
          </a:p>
        </c:txPr>
        <c:crossAx val="28727936"/>
        <c:crosses val="max"/>
        <c:crossBetween val="between"/>
      </c:valAx>
      <c:catAx>
        <c:axId val="28727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726400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23003799813129441"/>
          <c:y val="6.4599202779542966E-2"/>
          <c:w val="0.49737325861117754"/>
          <c:h val="0.10919664496180329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0.05112</cdr:x>
      <cdr:y>0.00259</cdr:y>
    </cdr:from>
    <cdr:to>
      <cdr:x>0.90391</cdr:x>
      <cdr:y>0.19038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9567" y="5087"/>
          <a:ext cx="5331061" cy="3684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accent6">
                  <a:lumMod val="75000"/>
                </a:schemeClr>
              </a:solidFill>
            </a:rPr>
            <a:t>Добавленная стоимость, млн рублей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0.0554</cdr:x>
      <cdr:y>0</cdr:y>
    </cdr:from>
    <cdr:to>
      <cdr:x>0.73858</cdr:x>
      <cdr:y>0.2157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5796" y="-10160"/>
          <a:ext cx="4140959" cy="443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>
              <a:solidFill>
                <a:schemeClr val="bg1">
                  <a:lumMod val="50000"/>
                </a:schemeClr>
              </a:solidFill>
            </a:rPr>
            <a:t>Затраты труда</a:t>
          </a:r>
          <a:r>
            <a:rPr lang="en-US" b="1" dirty="0">
              <a:solidFill>
                <a:schemeClr val="bg1">
                  <a:lumMod val="50000"/>
                </a:schemeClr>
              </a:solidFill>
            </a:rPr>
            <a:t> </a:t>
          </a:r>
          <a:r>
            <a:rPr lang="ru-RU" b="1" dirty="0">
              <a:solidFill>
                <a:schemeClr val="bg1">
                  <a:lumMod val="50000"/>
                </a:schemeClr>
              </a:solidFill>
            </a:rPr>
            <a:t>(численность), чел.</a:t>
          </a:r>
          <a:endParaRPr lang="ru-RU" sz="1100" b="1" dirty="0">
            <a:solidFill>
              <a:schemeClr val="bg1">
                <a:lumMod val="50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0.0554</cdr:x>
      <cdr:y>0.00165</cdr:y>
    </cdr:from>
    <cdr:to>
      <cdr:x>0.73858</cdr:x>
      <cdr:y>0.21735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5796" y="2776"/>
          <a:ext cx="4140959" cy="3638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>
              <a:solidFill>
                <a:schemeClr val="bg1">
                  <a:lumMod val="50000"/>
                </a:schemeClr>
              </a:solidFill>
            </a:rPr>
            <a:t>Выручка, млн рублей</a:t>
          </a:r>
          <a:endParaRPr lang="ru-RU" sz="1100" b="1" dirty="0">
            <a:solidFill>
              <a:schemeClr val="bg1">
                <a:lumMod val="50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0.75272</cdr:x>
      <cdr:y>0.50396</cdr:y>
    </cdr:from>
    <cdr:to>
      <cdr:x>0.83422</cdr:x>
      <cdr:y>0.56359</cdr:y>
    </cdr:to>
    <cdr:sp macro="" textlink="">
      <cdr:nvSpPr>
        <cdr:cNvPr id="2" name="Стрелка: шеврон 1">
          <a:extLst xmlns:a="http://schemas.openxmlformats.org/drawingml/2006/main">
            <a:ext uri="{FF2B5EF4-FFF2-40B4-BE49-F238E27FC236}">
              <a16:creationId xmlns:a16="http://schemas.microsoft.com/office/drawing/2014/main" id="{6C99D94A-A9F8-46C8-89C7-96718B0D313E}"/>
            </a:ext>
          </a:extLst>
        </cdr:cNvPr>
        <cdr:cNvSpPr/>
      </cdr:nvSpPr>
      <cdr:spPr>
        <a:xfrm xmlns:a="http://schemas.openxmlformats.org/drawingml/2006/main" rot="5400000">
          <a:off x="1822348" y="1196259"/>
          <a:ext cx="144508" cy="194601"/>
        </a:xfrm>
        <a:prstGeom xmlns:a="http://schemas.openxmlformats.org/drawingml/2006/main" prst="chevron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0.73442</cdr:x>
      <cdr:y>0.39915</cdr:y>
    </cdr:from>
    <cdr:to>
      <cdr:x>0.85808</cdr:x>
      <cdr:y>0.51345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655F61AB-83B5-4EC1-87DB-90B6CE143AEC}"/>
            </a:ext>
          </a:extLst>
        </cdr:cNvPr>
        <cdr:cNvSpPr txBox="1"/>
      </cdr:nvSpPr>
      <cdr:spPr>
        <a:xfrm xmlns:a="http://schemas.openxmlformats.org/drawingml/2006/main">
          <a:off x="1753610" y="967299"/>
          <a:ext cx="29527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>
              <a:solidFill>
                <a:srgbClr val="C00000"/>
              </a:solidFill>
            </a:rPr>
            <a:t>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0.74793</cdr:x>
      <cdr:y>0.41663</cdr:y>
    </cdr:from>
    <cdr:to>
      <cdr:x>0.82943</cdr:x>
      <cdr:y>0.47625</cdr:y>
    </cdr:to>
    <cdr:sp macro="" textlink="">
      <cdr:nvSpPr>
        <cdr:cNvPr id="2" name="Стрелка: шеврон 1">
          <a:extLst xmlns:a="http://schemas.openxmlformats.org/drawingml/2006/main">
            <a:ext uri="{FF2B5EF4-FFF2-40B4-BE49-F238E27FC236}">
              <a16:creationId xmlns:a16="http://schemas.microsoft.com/office/drawing/2014/main" id="{6C99D94A-A9F8-46C8-89C7-96718B0D313E}"/>
            </a:ext>
          </a:extLst>
        </cdr:cNvPr>
        <cdr:cNvSpPr/>
      </cdr:nvSpPr>
      <cdr:spPr>
        <a:xfrm xmlns:a="http://schemas.openxmlformats.org/drawingml/2006/main" rot="16200000">
          <a:off x="1810918" y="984618"/>
          <a:ext cx="144485" cy="194601"/>
        </a:xfrm>
        <a:prstGeom xmlns:a="http://schemas.openxmlformats.org/drawingml/2006/main" prst="chevron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0.72472</cdr:x>
      <cdr:y>0.30091</cdr:y>
    </cdr:from>
    <cdr:to>
      <cdr:x>0.84839</cdr:x>
      <cdr:y>0.41521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655F61AB-83B5-4EC1-87DB-90B6CE143AEC}"/>
            </a:ext>
          </a:extLst>
        </cdr:cNvPr>
        <cdr:cNvSpPr txBox="1"/>
      </cdr:nvSpPr>
      <cdr:spPr>
        <a:xfrm xmlns:a="http://schemas.openxmlformats.org/drawingml/2006/main">
          <a:off x="1730461" y="729224"/>
          <a:ext cx="29527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>
              <a:solidFill>
                <a:srgbClr val="C00000"/>
              </a:solidFill>
            </a:rPr>
            <a:t>%</a:t>
          </a:r>
          <a:endParaRPr lang="ru-RU" sz="900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5427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60" cy="495427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8D1D4B54-BAC4-4778-B872-930A3CDEA615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4" tIns="45912" rIns="91824" bIns="4591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824" tIns="45912" rIns="91824" bIns="459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60" cy="495426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378825"/>
            <a:ext cx="2945660" cy="495426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B7391F3E-C8E0-4788-8C56-5D39174B8E9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067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9120">
              <a:defRPr/>
            </a:pPr>
            <a:fld id="{D3C44EF1-BA2A-4711-9682-10147DCA456E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459120">
                <a:defRPr/>
              </a:pPr>
              <a:t>2</a:t>
            </a:fld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964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9120">
              <a:defRPr/>
            </a:pPr>
            <a:fld id="{D3C44EF1-BA2A-4711-9682-10147DCA456E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459120">
                <a:defRPr/>
              </a:pPr>
              <a:t>3</a:t>
            </a:fld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8147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91F3E-C8E0-4788-8C56-5D39174B8E99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496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/>
              <a:t>Руководитель программы говорит о том, что в ближайшие 3 месяца нас ждет больше самостоятельной работы. </a:t>
            </a:r>
            <a:endParaRPr lang="en-US" sz="2400" dirty="0"/>
          </a:p>
          <a:p>
            <a:r>
              <a:rPr lang="ru-RU" sz="2400" dirty="0"/>
              <a:t>Модератор приглашает Руководителя проекта ФЦК, который при своем обращении использует следующие тезисы:</a:t>
            </a:r>
          </a:p>
          <a:p>
            <a:pPr marL="459760" indent="-459760">
              <a:buAutoNum type="arabicPeriod"/>
            </a:pPr>
            <a:r>
              <a:rPr lang="ru-RU" sz="2400" dirty="0"/>
              <a:t>Благодарит рабочую группу, отмечает командную работу, делает акцент на конкретных вещах, подчеркивающих активность рабочей группы.</a:t>
            </a:r>
          </a:p>
          <a:p>
            <a:pPr marL="459760" indent="-459760">
              <a:buAutoNum type="arabicPeriod"/>
            </a:pPr>
            <a:r>
              <a:rPr lang="ru-RU" sz="2400" dirty="0"/>
              <a:t>Рассказывает о сложностях, которые возникли и как их успешно преодолели.</a:t>
            </a:r>
          </a:p>
          <a:p>
            <a:pPr marL="459760" indent="-459760">
              <a:buAutoNum type="arabicPeriod"/>
            </a:pPr>
            <a:r>
              <a:rPr lang="ru-RU" sz="2400" dirty="0"/>
              <a:t>Рассказывает о том, как будет поддерживать, мониторить прогресс в течение ближайших 3х месяцев.</a:t>
            </a:r>
          </a:p>
          <a:p>
            <a:pPr marL="459760" indent="-459760">
              <a:buAutoNum type="arabicPeriod"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476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РПП рассказывает о планах программы на три года, о росте охвата потоков, количества участвующих сотрудников предприятия.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58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cs typeface="Calibri" panose="020F0502020204030204"/>
              </a:rPr>
              <a:t>Лидер направления </a:t>
            </a:r>
            <a:r>
              <a:rPr lang="ru-RU" sz="2400" dirty="0">
                <a:solidFill>
                  <a:schemeClr val="bg1"/>
                </a:solidFill>
              </a:rPr>
              <a:t>«Управление проектами и изменениями»/«Обучение»</a:t>
            </a:r>
            <a:r>
              <a:rPr lang="en-US" dirty="0"/>
              <a:t> рассказывает об онлайн-платформе, как зарег</a:t>
            </a:r>
            <a:r>
              <a:rPr lang="ru-RU" dirty="0"/>
              <a:t>и</a:t>
            </a:r>
            <a:r>
              <a:rPr lang="en-US" dirty="0"/>
              <a:t>стрироваться и ее возможностях.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500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*опционально, если изменения внедрены на других участках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664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w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w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w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wmf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24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583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09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083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435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8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033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0960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754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3232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570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600" y="3682560"/>
            <a:ext cx="1097232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8019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09600" y="3682560"/>
            <a:ext cx="1097232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220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23232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60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0040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319520" y="160464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8029440" y="160464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8029440" y="368256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319520" y="368256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9600" y="368256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542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7522637" y="6888"/>
            <a:ext cx="4669367" cy="68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912" y="637955"/>
            <a:ext cx="5145617" cy="82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125" y="850105"/>
            <a:ext cx="3744384" cy="396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536911" y="3475168"/>
            <a:ext cx="6565563" cy="3323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6910" y="4581529"/>
            <a:ext cx="6578761" cy="312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36911" y="6200776"/>
            <a:ext cx="25920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7406217" y="6888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A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91308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7522634" y="6888"/>
            <a:ext cx="4669367" cy="68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910" y="637955"/>
            <a:ext cx="5145617" cy="82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125" y="850105"/>
            <a:ext cx="3744384" cy="396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536909" y="3429000"/>
            <a:ext cx="6565563" cy="4247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6909" y="4581526"/>
            <a:ext cx="6578760" cy="312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36909" y="6200776"/>
            <a:ext cx="25920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7406217" y="6888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A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1482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23152" y="-13472"/>
            <a:ext cx="4768849" cy="687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2">
            <a:extLst>
              <a:ext uri="{FF2B5EF4-FFF2-40B4-BE49-F238E27FC236}">
                <a16:creationId xmlns:a16="http://schemas.microsoft.com/office/drawing/2014/main" id="{27D5DF4E-AF1B-EB46-8B65-932C60C6A9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910" y="637955"/>
            <a:ext cx="5145617" cy="82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23151" y="0"/>
            <a:ext cx="122767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A0DC"/>
              </a:solidFill>
            </a:endParaRPr>
          </a:p>
        </p:txBody>
      </p:sp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536353" y="3433178"/>
            <a:ext cx="6486281" cy="4247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6353" y="4581526"/>
            <a:ext cx="6486281" cy="312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351" y="6200776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14.08.2024</a:t>
            </a:fld>
            <a:endParaRPr lang="ru-RU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125" y="850105"/>
            <a:ext cx="3744384" cy="396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297253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2" y="152400"/>
            <a:ext cx="8121648" cy="585053"/>
          </a:xfrm>
        </p:spPr>
        <p:txBody>
          <a:bodyPr/>
          <a:lstStyle>
            <a:lvl1pPr>
              <a:defRPr sz="32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7052" y="836613"/>
            <a:ext cx="11114616" cy="5545137"/>
          </a:xfrm>
        </p:spPr>
        <p:txBody>
          <a:bodyPr anchor="ctr"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6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7136" y="274478"/>
            <a:ext cx="3341464" cy="35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793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3" y="152401"/>
            <a:ext cx="11106148" cy="581385"/>
          </a:xfrm>
        </p:spPr>
        <p:txBody>
          <a:bodyPr/>
          <a:lstStyle>
            <a:lvl1pPr>
              <a:defRPr sz="3200" b="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052" y="856203"/>
            <a:ext cx="11114616" cy="5533485"/>
          </a:xfrm>
        </p:spPr>
        <p:txBody>
          <a:bodyPr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9061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1" y="6888"/>
            <a:ext cx="4669367" cy="68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52951" y="0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A0D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52951" y="0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A0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0" y="3429000"/>
            <a:ext cx="6399107" cy="428909"/>
          </a:xfrm>
        </p:spPr>
        <p:txBody>
          <a:bodyPr anchor="b"/>
          <a:lstStyle>
            <a:lvl1pPr>
              <a:defRPr sz="32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58271" y="4075612"/>
            <a:ext cx="6406680" cy="230613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64084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54" y="152402"/>
            <a:ext cx="11114615" cy="576263"/>
          </a:xfrm>
        </p:spPr>
        <p:txBody>
          <a:bodyPr/>
          <a:lstStyle>
            <a:lvl1pPr>
              <a:defRPr sz="32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8692" y="828949"/>
            <a:ext cx="11114616" cy="2776400"/>
          </a:xfrm>
        </p:spPr>
        <p:txBody>
          <a:bodyPr>
            <a:normAutofit/>
          </a:bodyPr>
          <a:lstStyle>
            <a:lvl1pPr marL="342891" indent="-342891" algn="l">
              <a:buFontTx/>
              <a:buBlip>
                <a:blip r:embed="rId2"/>
              </a:buBlip>
              <a:defRPr sz="2133"/>
            </a:lvl1pPr>
            <a:lvl2pPr marL="742932" marR="0" indent="-28574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1200121" indent="-285744" algn="l">
              <a:buFontTx/>
              <a:buBlip>
                <a:blip r:embed="rId2"/>
              </a:buBlip>
              <a:defRPr sz="1400"/>
            </a:lvl3pPr>
            <a:lvl4pPr marL="1657309" indent="-285744" algn="l">
              <a:buFontTx/>
              <a:buBlip>
                <a:blip r:embed="rId2"/>
              </a:buBlip>
              <a:defRPr sz="1333"/>
            </a:lvl4pPr>
            <a:lvl5pPr marL="2000201" indent="-171446" algn="l">
              <a:buFontTx/>
              <a:buBlip>
                <a:blip r:embed="rId2"/>
              </a:buBlip>
              <a:defRPr sz="12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altLang="ru-RU" dirty="0"/>
              <a:t>Текст уровень 1</a:t>
            </a:r>
            <a:endParaRPr lang="en-US" altLang="ru-RU" dirty="0"/>
          </a:p>
          <a:p>
            <a:pPr lvl="1" fontAlgn="base">
              <a:spcAft>
                <a:spcPct val="0"/>
              </a:spcAft>
            </a:pPr>
            <a:r>
              <a:rPr lang="ru-RU" altLang="ru-RU" dirty="0"/>
              <a:t>Текст уровень 2</a:t>
            </a:r>
            <a:endParaRPr lang="en-US" altLang="ru-RU" dirty="0"/>
          </a:p>
          <a:p>
            <a:pPr lvl="2"/>
            <a:r>
              <a:rPr lang="ru-RU" altLang="ru-RU" dirty="0"/>
              <a:t>Текст уровень 3</a:t>
            </a:r>
            <a:endParaRPr lang="en-US" altLang="ru-RU" dirty="0"/>
          </a:p>
          <a:p>
            <a:pPr lvl="3"/>
            <a:r>
              <a:rPr lang="ru-RU" altLang="ru-RU" dirty="0"/>
              <a:t>Текст уровень 4</a:t>
            </a:r>
            <a:endParaRPr lang="en-US" altLang="ru-RU" dirty="0"/>
          </a:p>
          <a:p>
            <a:pPr lvl="4"/>
            <a:r>
              <a:rPr lang="ru-RU" altLang="ru-RU" dirty="0"/>
              <a:t>Текст уровень 5</a:t>
            </a:r>
            <a:endParaRPr lang="en-US" altLang="ru-RU" dirty="0"/>
          </a:p>
        </p:txBody>
      </p:sp>
      <p:sp>
        <p:nvSpPr>
          <p:cNvPr id="6" name="Text Placeholder 2"/>
          <p:cNvSpPr>
            <a:spLocks noGrp="1"/>
          </p:cNvSpPr>
          <p:nvPr>
            <p:ph idx="14"/>
          </p:nvPr>
        </p:nvSpPr>
        <p:spPr>
          <a:xfrm>
            <a:off x="527053" y="3605349"/>
            <a:ext cx="11137900" cy="27764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891" indent="-342891">
              <a:buClr>
                <a:srgbClr val="1E86C8"/>
              </a:buClr>
              <a:buFont typeface="+mj-lt"/>
              <a:buAutoNum type="arabicPeriod"/>
              <a:defRPr sz="2133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800080" indent="-342891">
              <a:buClr>
                <a:srgbClr val="1E86C8"/>
              </a:buClr>
              <a:buFont typeface="+mj-lt"/>
              <a:buAutoNum type="arabicPeriod"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1142971" indent="-228594">
              <a:buClr>
                <a:srgbClr val="1E86C8"/>
              </a:buClr>
              <a:buFont typeface="+mj-lt"/>
              <a:buAutoNum type="arabicPeriod"/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600160" indent="-228594">
              <a:buClr>
                <a:srgbClr val="1E86C8"/>
              </a:buClr>
              <a:buFont typeface="+mj-lt"/>
              <a:buAutoNum type="arabicPeriod"/>
              <a:defRPr sz="1333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2057349" indent="-228594">
              <a:buClr>
                <a:srgbClr val="1E86C8"/>
              </a:buClr>
              <a:buFont typeface="+mj-lt"/>
              <a:buAutoNum type="arabicPeriod"/>
              <a:defRPr sz="1333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16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32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27052" y="822960"/>
            <a:ext cx="5403487" cy="5558789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287588" y="822960"/>
            <a:ext cx="5354077" cy="5558789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519073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32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285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Picture 2" descr="C:\Users\user\Desktop\для презы\Ресурс 3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30255"/>
            <a:ext cx="11300884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262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273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9536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14270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0442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9657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8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838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60960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9283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623232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7645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609600" y="3682560"/>
            <a:ext cx="1097232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30073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609600" y="3682560"/>
            <a:ext cx="1097232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63432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6232320" y="160464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623232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body"/>
          </p:nvPr>
        </p:nvSpPr>
        <p:spPr>
          <a:xfrm>
            <a:off x="609600" y="3682560"/>
            <a:ext cx="53544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61259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600" y="12480"/>
            <a:ext cx="10972320" cy="1667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5867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319520" y="160464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8029440" y="160464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 type="body"/>
          </p:nvPr>
        </p:nvSpPr>
        <p:spPr>
          <a:xfrm>
            <a:off x="8029440" y="368256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7" name="PlaceHolder 6"/>
          <p:cNvSpPr>
            <a:spLocks noGrp="1"/>
          </p:cNvSpPr>
          <p:nvPr>
            <p:ph type="body"/>
          </p:nvPr>
        </p:nvSpPr>
        <p:spPr>
          <a:xfrm>
            <a:off x="4319520" y="368256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  <p:sp>
        <p:nvSpPr>
          <p:cNvPr id="208" name="PlaceHolder 7"/>
          <p:cNvSpPr>
            <a:spLocks noGrp="1"/>
          </p:cNvSpPr>
          <p:nvPr>
            <p:ph type="body"/>
          </p:nvPr>
        </p:nvSpPr>
        <p:spPr>
          <a:xfrm>
            <a:off x="609600" y="3682560"/>
            <a:ext cx="3532800" cy="189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426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7578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1E86C8"/>
                </a:solidFill>
              </a:defRPr>
            </a:lvl1pPr>
          </a:lstStyle>
          <a:p>
            <a:r>
              <a:rPr lang="ru-RU"/>
              <a:t>Заголовок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52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u-RU"/>
              <a:t>Вставить сюда текст/таблицу/диаграмму/картинку/</a:t>
            </a:r>
            <a:r>
              <a:rPr lang="en-US"/>
              <a:t>SmartArt</a:t>
            </a:r>
          </a:p>
          <a:p>
            <a:pPr lvl="1"/>
            <a:r>
              <a:rPr lang="en-US"/>
              <a:t>Level 2</a:t>
            </a:r>
            <a:endParaRPr lang="ru-RU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3963" y="6356352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71006" y="6492876"/>
            <a:ext cx="502647" cy="365125"/>
          </a:xfrm>
          <a:prstGeom prst="rect">
            <a:avLst/>
          </a:prstGeom>
        </p:spPr>
        <p:txBody>
          <a:bodyPr/>
          <a:lstStyle/>
          <a:p>
            <a:fld id="{C33C34FD-A43B-634A-9B8C-9626670F7CE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109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2" y="152400"/>
            <a:ext cx="8121648" cy="585053"/>
          </a:xfrm>
        </p:spPr>
        <p:txBody>
          <a:bodyPr/>
          <a:lstStyle>
            <a:lvl1pPr>
              <a:defRPr>
                <a:solidFill>
                  <a:srgbClr val="1E86C8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pic>
        <p:nvPicPr>
          <p:cNvPr id="6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280" y="326525"/>
            <a:ext cx="2891387" cy="25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7052" y="836613"/>
            <a:ext cx="11114616" cy="5545137"/>
          </a:xfrm>
        </p:spPr>
        <p:txBody>
          <a:bodyPr anchor="ctr"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6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</p:spTree>
    <p:extLst>
      <p:ext uri="{BB962C8B-B14F-4D97-AF65-F5344CB8AC3E}">
        <p14:creationId xmlns:p14="http://schemas.microsoft.com/office/powerpoint/2010/main" val="371942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8839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401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506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4684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3687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8477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1522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0604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1706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2042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1398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536356" y="3433180"/>
            <a:ext cx="6486281" cy="4247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6356" y="4581531"/>
            <a:ext cx="6486281" cy="312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351" y="6200776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>
              <a:solidFill>
                <a:srgbClr val="171616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3671A3-4B04-44A1-ABBF-245D4A32FA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23158" y="-13472"/>
            <a:ext cx="4768849" cy="687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707AA5C-00E5-4D30-A96D-D95C153D2B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916" y="637955"/>
            <a:ext cx="5145617" cy="82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6BCC071B-CB60-4BF4-98C3-FDF069CF7C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125" y="850105"/>
            <a:ext cx="3744384" cy="396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137600"/>
      </p:ext>
    </p:extLst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D171B-9FCD-41E2-A1E7-A7E190B2D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542FDD-3A5D-4E69-B52D-D56C036F52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8BD666-F79E-47B5-BDA2-178439F2992A}" type="datetimeFigureOut">
              <a:rPr lang="ru-RU" smtClean="0"/>
              <a:t>14.08.2024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1DF059-1FEF-4F73-98A7-0BA8A970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BEC8DE-1330-4EE3-9999-ECD53E051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836FE-67DB-4030-B61F-7E4FB502A8A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F0927CF8-5BA2-47F9-BD58-7B3E3FF1AB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70226" y="2906713"/>
            <a:ext cx="9121775" cy="180966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765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w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image" Target="../media/image5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vmlDrawing" Target="../drawings/vmlDrawing2.v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oleObject" Target="../embeddings/oleObject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oleObject" Target="../embeddings/oleObject3.bin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39.xml"/><Relationship Id="rId16" Type="http://schemas.openxmlformats.org/officeDocument/2006/relationships/tags" Target="../tags/tag3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F0403722-CFE3-4630-A976-61B337D1879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426285931"/>
              </p:ext>
            </p:extLst>
          </p:nvPr>
        </p:nvGraphicFramePr>
        <p:xfrm>
          <a:off x="2825" y="2118"/>
          <a:ext cx="2823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Слайд think-cell" r:id="rId17" imgW="473" imgH="476" progId="TCLayout.ActiveDocument.1">
                  <p:embed/>
                </p:oleObj>
              </mc:Choice>
              <mc:Fallback>
                <p:oleObj name="Слайд think-cell" r:id="rId17" imgW="473" imgH="476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F0403722-CFE3-4630-A976-61B337D187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825" y="2118"/>
                        <a:ext cx="2823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10"/>
          <p:cNvPicPr/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790400" y="6481440"/>
            <a:ext cx="866880" cy="218400"/>
          </a:xfrm>
          <a:prstGeom prst="rect">
            <a:avLst/>
          </a:prstGeom>
          <a:ln>
            <a:noFill/>
          </a:ln>
        </p:spPr>
      </p:pic>
      <p:sp>
        <p:nvSpPr>
          <p:cNvPr id="10" name="Line 1"/>
          <p:cNvSpPr/>
          <p:nvPr/>
        </p:nvSpPr>
        <p:spPr>
          <a:xfrm>
            <a:off x="834720" y="6587520"/>
            <a:ext cx="9858720" cy="480"/>
          </a:xfrm>
          <a:prstGeom prst="line">
            <a:avLst/>
          </a:prstGeom>
          <a:ln>
            <a:solidFill>
              <a:srgbClr val="0186C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 sz="3200" dirty="0"/>
          </a:p>
        </p:txBody>
      </p:sp>
      <p:sp>
        <p:nvSpPr>
          <p:cNvPr id="2" name="CustomShape 2" hidden="1"/>
          <p:cNvSpPr/>
          <p:nvPr/>
        </p:nvSpPr>
        <p:spPr>
          <a:xfrm>
            <a:off x="537600" y="6530400"/>
            <a:ext cx="459840" cy="12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fld id="{26966883-CF0C-47D1-B959-1E2217CDB70D}" type="slidenum">
              <a:rPr lang="ru-RU" sz="800" b="0" strike="noStrike" spc="-1">
                <a:solidFill>
                  <a:srgbClr val="0073CF"/>
                </a:solidFill>
                <a:latin typeface="Verdana"/>
                <a:ea typeface="DejaVu Sans"/>
              </a:rPr>
              <a:t>‹#›</a:t>
            </a:fld>
            <a:endParaRPr lang="ru-RU" sz="800" b="0" strike="noStrike" spc="-1" dirty="0">
              <a:latin typeface="Arial"/>
            </a:endParaRPr>
          </a:p>
        </p:txBody>
      </p:sp>
      <p:pic>
        <p:nvPicPr>
          <p:cNvPr id="3" name="Рисунок 16"/>
          <p:cNvPicPr/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2560" y="6720"/>
            <a:ext cx="4668000" cy="6849600"/>
          </a:xfrm>
          <a:prstGeom prst="rect">
            <a:avLst/>
          </a:prstGeom>
          <a:ln>
            <a:noFill/>
          </a:ln>
        </p:spPr>
      </p:pic>
      <p:pic>
        <p:nvPicPr>
          <p:cNvPr id="4" name="Рисунок 12"/>
          <p:cNvPicPr/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37120" y="637920"/>
            <a:ext cx="5144160" cy="821280"/>
          </a:xfrm>
          <a:prstGeom prst="rect">
            <a:avLst/>
          </a:prstGeom>
          <a:ln>
            <a:noFill/>
          </a:ln>
        </p:spPr>
      </p:pic>
      <p:pic>
        <p:nvPicPr>
          <p:cNvPr id="5" name="Picture 1"/>
          <p:cNvPicPr/>
          <p:nvPr/>
        </p:nvPicPr>
        <p:blipFill>
          <a:blip r:embed="rId22"/>
          <a:stretch/>
        </p:blipFill>
        <p:spPr>
          <a:xfrm>
            <a:off x="7985280" y="850080"/>
            <a:ext cx="3743040" cy="394560"/>
          </a:xfrm>
          <a:prstGeom prst="rect">
            <a:avLst/>
          </a:prstGeom>
          <a:ln>
            <a:noFill/>
          </a:ln>
        </p:spPr>
      </p:pic>
      <p:sp>
        <p:nvSpPr>
          <p:cNvPr id="6" name="CustomShape 3"/>
          <p:cNvSpPr/>
          <p:nvPr/>
        </p:nvSpPr>
        <p:spPr>
          <a:xfrm>
            <a:off x="7406400" y="6720"/>
            <a:ext cx="115200" cy="68568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 sz="3200" dirty="0"/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ctr"/>
            <a:r>
              <a:rPr lang="ru-RU" sz="5867" b="0" strike="noStrike" spc="-1"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267" b="0" strike="noStrike" spc="-1">
                <a:latin typeface="Arial"/>
              </a:rPr>
              <a:t>Для правки структуры щёлкните мышью</a:t>
            </a:r>
          </a:p>
          <a:p>
            <a:pPr marL="1151942" lvl="1" indent="-431979">
              <a:spcBef>
                <a:spcPts val="151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733" b="0" strike="noStrike" spc="-1">
                <a:latin typeface="Arial"/>
              </a:rPr>
              <a:t>Второй уровень структуры</a:t>
            </a:r>
          </a:p>
          <a:p>
            <a:pPr marL="1727914" lvl="2" indent="-383981">
              <a:spcBef>
                <a:spcPts val="11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Третий уровень структуры</a:t>
            </a:r>
          </a:p>
          <a:p>
            <a:pPr marL="2303885" lvl="3" indent="-287986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667" b="0" strike="noStrike" spc="-1">
                <a:latin typeface="Arial"/>
              </a:rPr>
              <a:t>Четвёртый уровень структуры</a:t>
            </a:r>
          </a:p>
          <a:p>
            <a:pPr marL="2879856" lvl="4" indent="-287986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latin typeface="Arial"/>
              </a:rPr>
              <a:t>Пятый уровень структуры</a:t>
            </a:r>
          </a:p>
          <a:p>
            <a:pPr marL="3455827" lvl="5" indent="-287986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latin typeface="Arial"/>
              </a:rPr>
              <a:t>Шестой уровень структуры</a:t>
            </a:r>
          </a:p>
          <a:p>
            <a:pPr marL="4031798" lvl="6" indent="-287986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1" name="Прямоугольник 10" hidden="1">
            <a:extLst>
              <a:ext uri="{FF2B5EF4-FFF2-40B4-BE49-F238E27FC236}">
                <a16:creationId xmlns:a16="http://schemas.microsoft.com/office/drawing/2014/main" id="{7F42BBFF-08B6-4438-B2AC-68228F758388}"/>
              </a:ext>
            </a:extLst>
          </p:cNvPr>
          <p:cNvSpPr/>
          <p:nvPr userDrawn="1"/>
        </p:nvSpPr>
        <p:spPr>
          <a:xfrm>
            <a:off x="1" y="0"/>
            <a:ext cx="282223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kumimoji="0" lang="ru-RU" sz="5867" b="0" i="0" u="none" kern="1200" cap="none" spc="-1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77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1219139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5986" indent="-431989" algn="l" defTabSz="1219139" rtl="0" eaLnBrk="1" latinLnBrk="0" hangingPunct="1">
        <a:lnSpc>
          <a:spcPct val="90000"/>
        </a:lnSpc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Рисунок 10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0275" y="6481570"/>
            <a:ext cx="868325" cy="22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27053" y="152402"/>
            <a:ext cx="1111461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27052" y="855617"/>
            <a:ext cx="11114616" cy="55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cxnSp>
        <p:nvCxnSpPr>
          <p:cNvPr id="7" name="Straight Connector 85">
            <a:extLst>
              <a:ext uri="{FF2B5EF4-FFF2-40B4-BE49-F238E27FC236}">
                <a16:creationId xmlns:a16="http://schemas.microsoft.com/office/drawing/2014/main" id="{3D514510-0222-4D1F-854C-9071A2FAA94C}"/>
              </a:ext>
            </a:extLst>
          </p:cNvPr>
          <p:cNvCxnSpPr>
            <a:cxnSpLocks/>
          </p:cNvCxnSpPr>
          <p:nvPr userDrawn="1"/>
        </p:nvCxnSpPr>
        <p:spPr>
          <a:xfrm>
            <a:off x="835069" y="6587760"/>
            <a:ext cx="9858684" cy="0"/>
          </a:xfrm>
          <a:prstGeom prst="line">
            <a:avLst/>
          </a:prstGeom>
          <a:ln w="6350">
            <a:solidFill>
              <a:srgbClr val="018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EF5C1852-B2CB-4781-96AF-9949CD9C2F6A}"/>
              </a:ext>
            </a:extLst>
          </p:cNvPr>
          <p:cNvSpPr txBox="1">
            <a:spLocks/>
          </p:cNvSpPr>
          <p:nvPr/>
        </p:nvSpPr>
        <p:spPr bwMode="gray">
          <a:xfrm>
            <a:off x="537634" y="6530539"/>
            <a:ext cx="461433" cy="12311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5A4B01A-27D0-4DB5-A045-8D6724009A4B}" type="slidenum">
              <a:rPr lang="ru-RU" sz="800" smtClean="0">
                <a:solidFill>
                  <a:srgbClr val="0073CF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800" dirty="0">
              <a:solidFill>
                <a:srgbClr val="0073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82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0" kern="1200">
          <a:solidFill>
            <a:srgbClr val="1E86C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18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37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5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457189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14377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371566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828754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5511">
          <p15:clr>
            <a:srgbClr val="F26B43"/>
          </p15:clr>
        </p15:guide>
        <p15:guide id="3" pos="249">
          <p15:clr>
            <a:srgbClr val="F26B43"/>
          </p15:clr>
        </p15:guide>
        <p15:guide id="4" orient="horz" pos="301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id="{A47AE3BF-529E-468F-B4EF-EA21140D57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26620564"/>
              </p:ext>
            </p:extLst>
          </p:nvPr>
        </p:nvGraphicFramePr>
        <p:xfrm>
          <a:off x="2825" y="2118"/>
          <a:ext cx="2823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Слайд think-cell" r:id="rId19" imgW="473" imgH="476" progId="TCLayout.ActiveDocument.1">
                  <p:embed/>
                </p:oleObj>
              </mc:Choice>
              <mc:Fallback>
                <p:oleObj name="Слайд think-cell" r:id="rId19" imgW="473" imgH="476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:a16="http://schemas.microsoft.com/office/drawing/2014/main" id="{A47AE3BF-529E-468F-B4EF-EA21140D57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825" y="2118"/>
                        <a:ext cx="2823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8" name="Рисунок 10"/>
          <p:cNvPicPr/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790400" y="6481440"/>
            <a:ext cx="867360" cy="218880"/>
          </a:xfrm>
          <a:prstGeom prst="rect">
            <a:avLst/>
          </a:prstGeom>
          <a:ln>
            <a:noFill/>
          </a:ln>
        </p:spPr>
      </p:pic>
      <p:sp>
        <p:nvSpPr>
          <p:cNvPr id="169" name="Line 1"/>
          <p:cNvSpPr/>
          <p:nvPr/>
        </p:nvSpPr>
        <p:spPr>
          <a:xfrm>
            <a:off x="834720" y="6587520"/>
            <a:ext cx="9858720" cy="480"/>
          </a:xfrm>
          <a:prstGeom prst="line">
            <a:avLst/>
          </a:prstGeom>
          <a:ln>
            <a:solidFill>
              <a:srgbClr val="0186C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 sz="3200" dirty="0"/>
          </a:p>
        </p:txBody>
      </p:sp>
      <p:sp>
        <p:nvSpPr>
          <p:cNvPr id="170" name="CustomShape 2"/>
          <p:cNvSpPr/>
          <p:nvPr/>
        </p:nvSpPr>
        <p:spPr>
          <a:xfrm>
            <a:off x="537600" y="6530400"/>
            <a:ext cx="460320" cy="12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fld id="{A31042F3-297D-4323-AF91-36077183FEAE}" type="slidenum">
              <a:rPr lang="ru-RU" sz="800" b="0" strike="noStrike" spc="-1">
                <a:solidFill>
                  <a:srgbClr val="0073CF"/>
                </a:solidFill>
                <a:latin typeface="Verdana"/>
                <a:ea typeface="DejaVu Sans"/>
              </a:rPr>
              <a:t>‹#›</a:t>
            </a:fld>
            <a:endParaRPr lang="ru-RU" sz="800" b="0" strike="noStrike" spc="-1" dirty="0"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ctr"/>
            <a:r>
              <a:rPr lang="ru-RU" sz="5867" b="0" strike="noStrike" spc="-1"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267" b="0" strike="noStrike" spc="-1">
                <a:latin typeface="Arial"/>
              </a:rPr>
              <a:t>Для правки структуры щёлкните мышью</a:t>
            </a:r>
          </a:p>
          <a:p>
            <a:pPr marL="1151942" lvl="1" indent="-431979">
              <a:spcBef>
                <a:spcPts val="151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733" b="0" strike="noStrike" spc="-1">
                <a:latin typeface="Arial"/>
              </a:rPr>
              <a:t>Второй уровень структуры</a:t>
            </a:r>
          </a:p>
          <a:p>
            <a:pPr marL="1727914" lvl="2" indent="-383981">
              <a:spcBef>
                <a:spcPts val="11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Третий уровень структуры</a:t>
            </a:r>
          </a:p>
          <a:p>
            <a:pPr marL="2303885" lvl="3" indent="-287986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667" b="0" strike="noStrike" spc="-1">
                <a:latin typeface="Arial"/>
              </a:rPr>
              <a:t>Четвёртый уровень структуры</a:t>
            </a:r>
          </a:p>
          <a:p>
            <a:pPr marL="2879856" lvl="4" indent="-287986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latin typeface="Arial"/>
              </a:rPr>
              <a:t>Пятый уровень структуры</a:t>
            </a:r>
          </a:p>
          <a:p>
            <a:pPr marL="3455827" lvl="5" indent="-287986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latin typeface="Arial"/>
              </a:rPr>
              <a:t>Шестой уровень структуры</a:t>
            </a:r>
          </a:p>
          <a:p>
            <a:pPr marL="4031798" lvl="6" indent="-287986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CD95E6F9-7745-4F64-BB34-CFA8732C9D2C}"/>
              </a:ext>
            </a:extLst>
          </p:cNvPr>
          <p:cNvSpPr/>
          <p:nvPr userDrawn="1"/>
        </p:nvSpPr>
        <p:spPr>
          <a:xfrm>
            <a:off x="1" y="0"/>
            <a:ext cx="282223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kumimoji="0" lang="ru-RU" sz="5867" b="0" i="0" u="none" kern="1200" cap="none" spc="-1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9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91" r:id="rId13"/>
    <p:sldLayoutId id="2147483793" r:id="rId14"/>
    <p:sldLayoutId id="2147483794" r:id="rId15"/>
  </p:sldLayoutIdLst>
  <p:txStyles>
    <p:titleStyle>
      <a:lvl1pPr algn="l" defTabSz="1219139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5986" indent="-431989" algn="l" defTabSz="1219139" rtl="0" eaLnBrk="1" latinLnBrk="0" hangingPunct="1">
        <a:lnSpc>
          <a:spcPct val="90000"/>
        </a:lnSpc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5F436827-C95A-48AC-9268-DDF2F39D66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767065435"/>
              </p:ext>
            </p:extLst>
          </p:nvPr>
        </p:nvGraphicFramePr>
        <p:xfrm>
          <a:off x="1589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Слайд think-cell" r:id="rId18" imgW="395" imgH="396" progId="TCLayout.ActiveDocument.1">
                  <p:embed/>
                </p:oleObj>
              </mc:Choice>
              <mc:Fallback>
                <p:oleObj name="Слайд think-cell" r:id="rId18" imgW="395" imgH="396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5F436827-C95A-48AC-9268-DDF2F39D6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 hidden="1">
            <a:extLst>
              <a:ext uri="{FF2B5EF4-FFF2-40B4-BE49-F238E27FC236}">
                <a16:creationId xmlns:a16="http://schemas.microsoft.com/office/drawing/2014/main" id="{65AF2D3C-BC8E-4909-B2AB-72FB15557F76}"/>
              </a:ext>
            </a:extLst>
          </p:cNvPr>
          <p:cNvSpPr/>
          <p:nvPr userDrawn="1">
            <p:custDataLst>
              <p:tags r:id="rId17"/>
            </p:custDataLst>
          </p:nvPr>
        </p:nvSpPr>
        <p:spPr>
          <a:xfrm>
            <a:off x="2" y="2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cxnSp>
        <p:nvCxnSpPr>
          <p:cNvPr id="9" name="Straight Connector 85">
            <a:extLst>
              <a:ext uri="{FF2B5EF4-FFF2-40B4-BE49-F238E27FC236}">
                <a16:creationId xmlns:a16="http://schemas.microsoft.com/office/drawing/2014/main" id="{C06E31FD-DF61-4266-994B-B4286373E045}"/>
              </a:ext>
            </a:extLst>
          </p:cNvPr>
          <p:cNvCxnSpPr>
            <a:cxnSpLocks/>
          </p:cNvCxnSpPr>
          <p:nvPr userDrawn="1"/>
        </p:nvCxnSpPr>
        <p:spPr>
          <a:xfrm>
            <a:off x="1373718" y="6607968"/>
            <a:ext cx="8473017" cy="0"/>
          </a:xfrm>
          <a:prstGeom prst="line">
            <a:avLst/>
          </a:prstGeom>
          <a:ln w="6350">
            <a:solidFill>
              <a:srgbClr val="018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10">
            <a:extLst>
              <a:ext uri="{FF2B5EF4-FFF2-40B4-BE49-F238E27FC236}">
                <a16:creationId xmlns:a16="http://schemas.microsoft.com/office/drawing/2014/main" id="{3DE65283-AC00-4CF9-B3C9-3B149D9664FF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1385" y="6530181"/>
            <a:ext cx="1132416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06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4.pn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jpg"/><Relationship Id="rId11" Type="http://schemas.openxmlformats.org/officeDocument/2006/relationships/image" Target="../media/image26.jpeg"/><Relationship Id="rId5" Type="http://schemas.openxmlformats.org/officeDocument/2006/relationships/image" Target="../media/image20.jp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9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10" Type="http://schemas.openxmlformats.org/officeDocument/2006/relationships/image" Target="../media/image62.jpg"/><Relationship Id="rId4" Type="http://schemas.openxmlformats.org/officeDocument/2006/relationships/image" Target="../media/image56.jpg"/><Relationship Id="rId9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image" Target="../media/image69.emf"/><Relationship Id="rId7" Type="http://schemas.openxmlformats.org/officeDocument/2006/relationships/image" Target="../media/image73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10" Type="http://schemas.openxmlformats.org/officeDocument/2006/relationships/image" Target="../media/image76.emf"/><Relationship Id="rId4" Type="http://schemas.openxmlformats.org/officeDocument/2006/relationships/image" Target="../media/image70.emf"/><Relationship Id="rId9" Type="http://schemas.openxmlformats.org/officeDocument/2006/relationships/image" Target="../media/image7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9822" y="1878760"/>
            <a:ext cx="6445570" cy="1772793"/>
          </a:xfrm>
        </p:spPr>
        <p:txBody>
          <a:bodyPr/>
          <a:lstStyle/>
          <a:p>
            <a:pPr algn="ctr"/>
            <a:r>
              <a:rPr lang="ru-RU" altLang="ru-RU" b="1" dirty="0">
                <a:cs typeface="Times New Roman" panose="02020603050405020304" pitchFamily="18" charset="0"/>
              </a:rPr>
              <a:t>Отчет о реализации проекта</a:t>
            </a:r>
            <a:br>
              <a:rPr lang="ru-RU" altLang="ru-RU" b="1" dirty="0">
                <a:cs typeface="Times New Roman" panose="02020603050405020304" pitchFamily="18" charset="0"/>
              </a:rPr>
            </a:br>
            <a:r>
              <a:rPr lang="ru-RU" altLang="ru-RU" b="1" dirty="0">
                <a:cs typeface="Times New Roman" panose="02020603050405020304" pitchFamily="18" charset="0"/>
              </a:rPr>
              <a:t> </a:t>
            </a:r>
            <a:br>
              <a:rPr lang="en-US" altLang="ru-RU" dirty="0">
                <a:cs typeface="Times New Roman" panose="02020603050405020304" pitchFamily="18" charset="0"/>
              </a:rPr>
            </a:br>
            <a:r>
              <a:rPr lang="ru-RU" sz="2000" i="1" dirty="0"/>
              <a:t>Оптимизация процесса </a:t>
            </a:r>
            <a:br>
              <a:rPr lang="ru-RU" sz="2000" i="1" dirty="0"/>
            </a:br>
            <a:r>
              <a:rPr lang="ru-RU" sz="2000" i="1" dirty="0"/>
              <a:t>производства 3D заборных секций</a:t>
            </a:r>
            <a:br>
              <a:rPr lang="ru-RU" sz="2000" i="1" dirty="0"/>
            </a:br>
            <a:br>
              <a:rPr lang="en-US" sz="2000" dirty="0"/>
            </a:br>
            <a:r>
              <a:rPr lang="ru-RU" sz="2000" i="1" cap="all" dirty="0">
                <a:cs typeface="Times New Roman" panose="02020603050405020304" pitchFamily="18" charset="0"/>
              </a:rPr>
              <a:t>ООО “ТОРГОВЫЙ ДОМ "КАСКАД"</a:t>
            </a:r>
            <a:endParaRPr lang="ru-RU" altLang="ru-RU" i="1" dirty="0"/>
          </a:p>
        </p:txBody>
      </p:sp>
      <p:sp>
        <p:nvSpPr>
          <p:cNvPr id="14340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1390583" y="5539754"/>
            <a:ext cx="4805266" cy="3250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defTabSz="4571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defTabSz="4571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defTabSz="4571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defTabSz="4571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67" dirty="0">
                <a:latin typeface="Verdana" panose="020B0604030504040204" pitchFamily="34" charset="0"/>
                <a:cs typeface="Verdana" panose="020B0604030504040204" pitchFamily="34" charset="0"/>
              </a:rPr>
              <a:t>Ленинградская область 2024 г.</a:t>
            </a:r>
          </a:p>
        </p:txBody>
      </p:sp>
      <p:sp>
        <p:nvSpPr>
          <p:cNvPr id="12" name="CustomShape 2">
            <a:extLst>
              <a:ext uri="{FF2B5EF4-FFF2-40B4-BE49-F238E27FC236}">
                <a16:creationId xmlns:a16="http://schemas.microsoft.com/office/drawing/2014/main" id="{E9CDE02D-10D2-41D6-9A62-89CDD3B631A9}"/>
              </a:ext>
            </a:extLst>
          </p:cNvPr>
          <p:cNvSpPr/>
          <p:nvPr/>
        </p:nvSpPr>
        <p:spPr>
          <a:xfrm>
            <a:off x="1226274" y="4096250"/>
            <a:ext cx="5170048" cy="10351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60000" rIns="120000" bIns="60000"/>
          <a:lstStyle/>
          <a:p>
            <a:pPr algn="ctr" defTabSz="1219170"/>
            <a:r>
              <a:rPr lang="ru-RU" sz="1400" cap="all" spc="-1" dirty="0">
                <a:solidFill>
                  <a:srgbClr val="171616"/>
                </a:solidFill>
                <a:latin typeface="Verdana"/>
                <a:ea typeface="Verdana"/>
              </a:rPr>
              <a:t>Федеральный проект</a:t>
            </a:r>
            <a:br>
              <a:rPr sz="1400" dirty="0">
                <a:solidFill>
                  <a:prstClr val="black"/>
                </a:solidFill>
                <a:latin typeface="Albertus Extra Bold" panose="020E0802040304020204" pitchFamily="34" charset="0"/>
              </a:rPr>
            </a:br>
            <a:r>
              <a:rPr lang="ru-RU" sz="1400" b="1" cap="all" spc="-1" dirty="0">
                <a:solidFill>
                  <a:srgbClr val="171616"/>
                </a:solidFill>
                <a:latin typeface="Verdana"/>
                <a:ea typeface="Verdana"/>
              </a:rPr>
              <a:t> </a:t>
            </a:r>
            <a:r>
              <a:rPr lang="ru-RU" sz="1400" cap="all" spc="-1" dirty="0">
                <a:solidFill>
                  <a:srgbClr val="171616"/>
                </a:solidFill>
                <a:latin typeface="Verdana"/>
                <a:ea typeface="Verdana"/>
              </a:rPr>
              <a:t>«</a:t>
            </a:r>
            <a:r>
              <a:rPr lang="ru-RU" sz="1400" spc="-1" dirty="0">
                <a:solidFill>
                  <a:srgbClr val="171616"/>
                </a:solidFill>
                <a:latin typeface="Verdana"/>
                <a:ea typeface="Verdana"/>
              </a:rPr>
              <a:t>Адресная поддержка повышения производительности труда </a:t>
            </a:r>
            <a:br>
              <a:rPr sz="1400" dirty="0">
                <a:solidFill>
                  <a:prstClr val="black"/>
                </a:solidFill>
                <a:latin typeface="Albertus Extra Bold" panose="020E0802040304020204" pitchFamily="34" charset="0"/>
              </a:rPr>
            </a:br>
            <a:r>
              <a:rPr lang="ru-RU" sz="1400" spc="-1" dirty="0">
                <a:solidFill>
                  <a:srgbClr val="171616"/>
                </a:solidFill>
                <a:latin typeface="Verdana"/>
                <a:ea typeface="Verdana"/>
              </a:rPr>
              <a:t>на предприятиях»</a:t>
            </a:r>
            <a:endParaRPr lang="ru-RU" sz="1400" spc="-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09864B-6DA7-4B54-8F6B-5A6D8854B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48" y="4059944"/>
            <a:ext cx="1488122" cy="1009245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BC455EE-294F-4D83-8C9B-F53DE8292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4023" y="6030018"/>
            <a:ext cx="797168" cy="531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973141" y="1728533"/>
            <a:ext cx="3932807" cy="3329196"/>
          </a:xfrm>
          <a:prstGeom prst="rect">
            <a:avLst/>
          </a:prstGeom>
          <a:solidFill>
            <a:schemeClr val="bg1"/>
          </a:solidFill>
          <a:ln>
            <a:solidFill>
              <a:srgbClr val="A9A9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E61C92-6950-415D-9EE8-4ABC1C162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211" y="2214776"/>
            <a:ext cx="2930668" cy="2604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66666" y="118949"/>
            <a:ext cx="11114615" cy="5762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/>
              <a:t>О предприятии в цифрах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179374191"/>
              </p:ext>
            </p:extLst>
          </p:nvPr>
        </p:nvGraphicFramePr>
        <p:xfrm>
          <a:off x="203911" y="2428761"/>
          <a:ext cx="6251317" cy="196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945089137"/>
              </p:ext>
            </p:extLst>
          </p:nvPr>
        </p:nvGraphicFramePr>
        <p:xfrm>
          <a:off x="6027985" y="2438400"/>
          <a:ext cx="6061300" cy="207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47320290"/>
              </p:ext>
            </p:extLst>
          </p:nvPr>
        </p:nvGraphicFramePr>
        <p:xfrm>
          <a:off x="0" y="4663439"/>
          <a:ext cx="11889897" cy="185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"/>
          <p:cNvSpPr txBox="1"/>
          <p:nvPr/>
        </p:nvSpPr>
        <p:spPr>
          <a:xfrm>
            <a:off x="576421" y="4513023"/>
            <a:ext cx="5028260" cy="3744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FFFFFF">
                    <a:lumMod val="50000"/>
                  </a:srgbClr>
                </a:solidFill>
                <a:latin typeface="Verdana"/>
              </a:rPr>
              <a:t>Производительность,  млн рублей/чел.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2626BA-2D1A-41F4-86D7-988EBEC1F984}"/>
              </a:ext>
            </a:extLst>
          </p:cNvPr>
          <p:cNvSpPr txBox="1"/>
          <p:nvPr/>
        </p:nvSpPr>
        <p:spPr>
          <a:xfrm>
            <a:off x="276420" y="1833854"/>
            <a:ext cx="1161347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ЦЕЛЕВЫЕ ПОКАЗАТЕЛИ ПРОЕКТА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50ADE34A-4D8D-4253-A579-EDF9B99455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655685"/>
              </p:ext>
            </p:extLst>
          </p:nvPr>
        </p:nvGraphicFramePr>
        <p:xfrm>
          <a:off x="6015883" y="4508500"/>
          <a:ext cx="6061300" cy="1686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91A55497-EBE4-4B78-BFD5-5E1C45BD9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548966"/>
              </p:ext>
            </p:extLst>
          </p:nvPr>
        </p:nvGraphicFramePr>
        <p:xfrm>
          <a:off x="9415093" y="787667"/>
          <a:ext cx="5765488" cy="65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3342">
                  <a:extLst>
                    <a:ext uri="{9D8B030D-6E8A-4147-A177-3AD203B41FA5}">
                      <a16:colId xmlns:a16="http://schemas.microsoft.com/office/drawing/2014/main" val="1140082132"/>
                    </a:ext>
                  </a:extLst>
                </a:gridCol>
                <a:gridCol w="3272146">
                  <a:extLst>
                    <a:ext uri="{9D8B030D-6E8A-4147-A177-3AD203B41FA5}">
                      <a16:colId xmlns:a16="http://schemas.microsoft.com/office/drawing/2014/main" val="3798042750"/>
                    </a:ext>
                  </a:extLst>
                </a:gridCol>
              </a:tblGrid>
              <a:tr h="627614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ru-RU" sz="1400" dirty="0"/>
                        <a:t>Тип производства</a:t>
                      </a:r>
                    </a:p>
                    <a:p>
                      <a:pPr marL="0" indent="0" algn="r">
                        <a:buNone/>
                      </a:pPr>
                      <a:endParaRPr lang="ru-RU" sz="9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0" indent="0" algn="r">
                        <a:buNone/>
                      </a:pP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Серийное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ru-RU" sz="11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00812"/>
                  </a:ext>
                </a:extLst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A4934D0-8048-4DAC-BAB2-5B0AB6AE6F5D}"/>
              </a:ext>
            </a:extLst>
          </p:cNvPr>
          <p:cNvSpPr/>
          <p:nvPr/>
        </p:nvSpPr>
        <p:spPr>
          <a:xfrm>
            <a:off x="216552" y="818594"/>
            <a:ext cx="10146648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+mn-lt"/>
              </a:rPr>
              <a:t>Вид деятельности</a:t>
            </a:r>
          </a:p>
          <a:p>
            <a:endParaRPr lang="ru-RU" sz="1100" dirty="0">
              <a:latin typeface="+mn-lt"/>
            </a:endParaRPr>
          </a:p>
          <a:p>
            <a:r>
              <a:rPr lang="ru-RU" sz="1600" b="0" i="0" dirty="0">
                <a:solidFill>
                  <a:srgbClr val="444444"/>
                </a:solidFill>
                <a:effectLst/>
                <a:latin typeface="Bpmonline Open Sans"/>
              </a:rPr>
              <a:t>25.93</a:t>
            </a:r>
            <a:r>
              <a:rPr lang="en-US" sz="1600" b="0" i="0" dirty="0">
                <a:solidFill>
                  <a:srgbClr val="444444"/>
                </a:solidFill>
                <a:effectLst/>
                <a:latin typeface="Bpmonline Open Sans"/>
              </a:rPr>
              <a:t> </a:t>
            </a:r>
            <a:r>
              <a:rPr lang="ru-RU" sz="1600" b="0" i="0" dirty="0">
                <a:solidFill>
                  <a:schemeClr val="bg1">
                    <a:lumMod val="65000"/>
                  </a:schemeClr>
                </a:solidFill>
                <a:effectLst/>
                <a:latin typeface="Verdana (Основной текст)"/>
              </a:rPr>
              <a:t>(</a:t>
            </a:r>
            <a:r>
              <a:rPr lang="ru-RU" sz="1600" b="0" i="0" dirty="0">
                <a:solidFill>
                  <a:schemeClr val="bg1">
                    <a:lumMod val="65000"/>
                  </a:schemeClr>
                </a:solidFill>
                <a:effectLst/>
                <a:latin typeface="Bpmonline Open Sans"/>
              </a:rPr>
              <a:t>Производство изделий из проволоки, цепей и пружин</a:t>
            </a:r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Verdana (Основной текст)"/>
              </a:rPr>
              <a:t>)</a:t>
            </a:r>
            <a:endParaRPr lang="ru-RU" sz="1400" dirty="0">
              <a:solidFill>
                <a:schemeClr val="bg1">
                  <a:lumMod val="65000"/>
                </a:schemeClr>
              </a:solidFill>
              <a:latin typeface="Verdana (Основной текст)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E61C92-6950-415D-9EE8-4ABC1C162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906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66666" y="118949"/>
            <a:ext cx="11114615" cy="5762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/>
              <a:t>О деятельности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2223"/>
          <a:stretch/>
        </p:blipFill>
        <p:spPr>
          <a:xfrm>
            <a:off x="0" y="656051"/>
            <a:ext cx="4283784" cy="56752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900" t="6463" r="7217"/>
          <a:stretch/>
        </p:blipFill>
        <p:spPr>
          <a:xfrm>
            <a:off x="3676797" y="515269"/>
            <a:ext cx="4154750" cy="59568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9796" t="6704" r="2715" b="19404"/>
          <a:stretch/>
        </p:blipFill>
        <p:spPr>
          <a:xfrm>
            <a:off x="7831547" y="1891225"/>
            <a:ext cx="4321983" cy="45808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E61C92-6950-415D-9EE8-4ABC1C162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60581" y="785340"/>
            <a:ext cx="3439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Комплексные решения любой сложности и масштаба</a:t>
            </a:r>
            <a:r>
              <a:rPr lang="en-US" sz="1200" dirty="0"/>
              <a:t>:</a:t>
            </a:r>
            <a:r>
              <a:rPr lang="ru-RU" sz="1200" dirty="0"/>
              <a:t> от проектировки по эскизам заказчика и производства до доставки, </a:t>
            </a:r>
            <a:r>
              <a:rPr lang="en-US" sz="1200" dirty="0"/>
              <a:t> </a:t>
            </a:r>
            <a:r>
              <a:rPr lang="ru-RU" sz="1200" dirty="0"/>
              <a:t>монтажа и пост-гарантийного обслуживания.</a:t>
            </a:r>
          </a:p>
          <a:p>
            <a:r>
              <a:rPr lang="en-US" sz="1200" dirty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6939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"/>
          <p:cNvSpPr txBox="1">
            <a:spLocks/>
          </p:cNvSpPr>
          <p:nvPr/>
        </p:nvSpPr>
        <p:spPr>
          <a:xfrm>
            <a:off x="8854647" y="550333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C33C34FD-A43B-634A-9B8C-9626670F7CE8}" type="slidenum">
              <a:rPr lang="en-US" sz="2400">
                <a:solidFill>
                  <a:prstClr val="white"/>
                </a:solidFill>
              </a:rPr>
              <a:pPr/>
              <a:t>4</a:t>
            </a:fld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Номер слайда 2"/>
          <p:cNvSpPr txBox="1">
            <a:spLocks/>
          </p:cNvSpPr>
          <p:nvPr/>
        </p:nvSpPr>
        <p:spPr>
          <a:xfrm>
            <a:off x="8805975" y="594134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C33C34FD-A43B-634A-9B8C-9626670F7CE8}" type="slidenum">
              <a:rPr lang="en-US" sz="2400">
                <a:solidFill>
                  <a:prstClr val="white"/>
                </a:solidFill>
              </a:rPr>
              <a:pPr/>
              <a:t>4</a:t>
            </a:fld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5537D3D7-1B2A-4C36-8E1B-04D85A22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32" y="118949"/>
            <a:ext cx="11114615" cy="5762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/>
              <a:t>Работа в проекте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E241CC-E8DE-40DB-9D3C-B808A72DA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475" y="4754626"/>
            <a:ext cx="1673530" cy="12551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37" y="3394793"/>
            <a:ext cx="1759302" cy="13194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14" y="650412"/>
            <a:ext cx="2572269" cy="1446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82" y="635353"/>
            <a:ext cx="2586628" cy="14549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38" y="4668407"/>
            <a:ext cx="1398620" cy="18648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107" y="572722"/>
            <a:ext cx="1537457" cy="20499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89" y="2676263"/>
            <a:ext cx="1401998" cy="18693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5" y="2667239"/>
            <a:ext cx="1415534" cy="18873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44" y="4656547"/>
            <a:ext cx="1421620" cy="189549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058" y="3091980"/>
            <a:ext cx="1216717" cy="162228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347" y="4754626"/>
            <a:ext cx="1269292" cy="169238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314" y="3610927"/>
            <a:ext cx="2009356" cy="15070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575" y="4754626"/>
            <a:ext cx="1707665" cy="12807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56258" y="2054378"/>
            <a:ext cx="2556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Фабрика процессов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19637" y="6234785"/>
            <a:ext cx="243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Сплоченность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76788" y="551800"/>
            <a:ext cx="243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Перенятине опыта 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432" y="1766850"/>
            <a:ext cx="1950625" cy="146296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471031" y="4108916"/>
            <a:ext cx="111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Обучение</a:t>
            </a:r>
          </a:p>
          <a:p>
            <a:r>
              <a:rPr lang="ru-RU" sz="1400" i="1" dirty="0"/>
              <a:t>Тренинги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7680" y="5133390"/>
            <a:ext cx="1516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Пробы и эксперименты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42854" y="3215885"/>
            <a:ext cx="15160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Обсуждение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80987" y="2634775"/>
            <a:ext cx="1404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Применение знаний </a:t>
            </a:r>
            <a:br>
              <a:rPr lang="ru-RU" sz="1400" i="1" dirty="0"/>
            </a:br>
            <a:r>
              <a:rPr lang="ru-RU" sz="1400" i="1" dirty="0"/>
              <a:t>на практике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12483" y="2062853"/>
            <a:ext cx="243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Коммуникация</a:t>
            </a:r>
          </a:p>
        </p:txBody>
      </p:sp>
    </p:spTree>
    <p:extLst>
      <p:ext uri="{BB962C8B-B14F-4D97-AF65-F5344CB8AC3E}">
        <p14:creationId xmlns:p14="http://schemas.microsoft.com/office/powerpoint/2010/main" val="126888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786" y="118948"/>
            <a:ext cx="11114615" cy="5762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/>
              <a:t>Информация о пилотном потоке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92518" y="1087619"/>
            <a:ext cx="4248916" cy="2147727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+mj-lt"/>
              </a:rPr>
              <a:t>О компании и продукте:</a:t>
            </a:r>
          </a:p>
          <a:p>
            <a:pPr algn="just"/>
            <a:r>
              <a:rPr lang="ru-RU" sz="1200" b="0" i="0" dirty="0">
                <a:solidFill>
                  <a:schemeClr val="tx1"/>
                </a:solidFill>
                <a:effectLst/>
                <a:latin typeface="+mj-lt"/>
              </a:rPr>
              <a:t>ТД "Каскад" - это надёжный российский производитель и поставщик современных систем ограждений. Располагает двумя предприятиями полного цикла на территории Ленинградской области и Краснодарского края, центральным офисом в г. Санкт-Петербурге и тремя офисами продаж в различных регионах. Одним из основных направлений деятельности компании является производство и монтаж сварных 3D панелей и сварной сетки c полимерным покрытием.</a:t>
            </a:r>
          </a:p>
          <a:p>
            <a:pPr algn="just"/>
            <a:endParaRPr lang="ru-RU" sz="1200" b="0" i="0" dirty="0">
              <a:solidFill>
                <a:schemeClr val="tx1"/>
              </a:solidFill>
              <a:effectLst/>
              <a:latin typeface="+mj-lt"/>
            </a:endParaRP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+mj-lt"/>
              </a:rPr>
              <a:t>Доля продукта в выручке: 36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%</a:t>
            </a:r>
          </a:p>
          <a:p>
            <a:endParaRPr lang="ru-RU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F6D4312-8A73-4B07-8B07-24CB01914A54}"/>
              </a:ext>
            </a:extLst>
          </p:cNvPr>
          <p:cNvSpPr/>
          <p:nvPr/>
        </p:nvSpPr>
        <p:spPr>
          <a:xfrm>
            <a:off x="4551511" y="749224"/>
            <a:ext cx="5801299" cy="13811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77">
              <a:lnSpc>
                <a:spcPct val="114000"/>
              </a:lnSpc>
              <a:defRPr/>
            </a:pPr>
            <a:r>
              <a:rPr lang="ru-RU" sz="1467" b="1" dirty="0">
                <a:solidFill>
                  <a:schemeClr val="tx1"/>
                </a:solidFill>
                <a:cs typeface="Arial" panose="020B0604020202020204" pitchFamily="34" charset="0"/>
              </a:rPr>
              <a:t>ОСНОВНЫЕ НАПРАВЛЕНИЯ ОПТИМИЗАЦИИ ПОТОКА:</a:t>
            </a:r>
          </a:p>
          <a:p>
            <a:pPr marL="116414" lvl="3" indent="-116414">
              <a:lnSpc>
                <a:spcPct val="90000"/>
              </a:lnSpc>
              <a:spcBef>
                <a:spcPts val="500"/>
              </a:spcBef>
              <a:buBlip>
                <a:blip r:embed="rId3"/>
              </a:buBlip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Повышение эффективности работы оборудования;</a:t>
            </a:r>
          </a:p>
          <a:p>
            <a:pPr marL="116414" lvl="3" indent="-116414">
              <a:lnSpc>
                <a:spcPct val="90000"/>
              </a:lnSpc>
              <a:spcBef>
                <a:spcPts val="500"/>
              </a:spcBef>
              <a:buBlip>
                <a:blip r:embed="rId3"/>
              </a:buBlip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Оптимизация запасов;</a:t>
            </a:r>
          </a:p>
          <a:p>
            <a:pPr marL="116414" lvl="3" indent="-116414">
              <a:lnSpc>
                <a:spcPct val="90000"/>
              </a:lnSpc>
              <a:spcBef>
                <a:spcPts val="500"/>
              </a:spcBef>
              <a:buBlip>
                <a:blip r:embed="rId3"/>
              </a:buBlip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Сокращение потерь в виде перемещений;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B4EA6A6F-B459-43D6-845C-FD25B80A382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51511" y="3053912"/>
            <a:ext cx="7132189" cy="33538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2009" tIns="72009" rIns="72009" bIns="72009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defTabSz="895328">
              <a:buClr>
                <a:srgbClr val="44546A"/>
              </a:buClr>
              <a:buSzPct val="120000"/>
              <a:defRPr/>
            </a:pPr>
            <a:endParaRPr lang="en-GB" sz="13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B439F8B-6058-4C4F-A91C-045370497F1C}"/>
              </a:ext>
            </a:extLst>
          </p:cNvPr>
          <p:cNvSpPr/>
          <p:nvPr/>
        </p:nvSpPr>
        <p:spPr>
          <a:xfrm>
            <a:off x="133024" y="3251124"/>
            <a:ext cx="4132437" cy="81295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/>
              <a:t>О потоке:</a:t>
            </a:r>
          </a:p>
        </p:txBody>
      </p:sp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5CE635F1-D654-4284-9B9D-E7DFF9FC6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391060"/>
              </p:ext>
            </p:extLst>
          </p:nvPr>
        </p:nvGraphicFramePr>
        <p:xfrm>
          <a:off x="202567" y="3868615"/>
          <a:ext cx="4151288" cy="2547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E481321E-B2BE-4E90-900D-EB4935F98F60}"/>
              </a:ext>
            </a:extLst>
          </p:cNvPr>
          <p:cNvSpPr txBox="1"/>
          <p:nvPr/>
        </p:nvSpPr>
        <p:spPr>
          <a:xfrm>
            <a:off x="5827402" y="3085956"/>
            <a:ext cx="470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Показатели потока: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0477DF5-A90D-4B18-93DD-5041356A127D}"/>
              </a:ext>
            </a:extLst>
          </p:cNvPr>
          <p:cNvSpPr/>
          <p:nvPr/>
        </p:nvSpPr>
        <p:spPr>
          <a:xfrm>
            <a:off x="4552121" y="3458748"/>
            <a:ext cx="2381324" cy="56630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chemeClr val="accent5">
                    <a:lumMod val="75000"/>
                  </a:schemeClr>
                </a:solidFill>
              </a:rPr>
              <a:t>Время протекания процесса (ВПП), час.</a:t>
            </a:r>
            <a:endParaRPr lang="ru-RU" sz="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1811738-F1C1-4403-9424-E08E9840EE19}"/>
              </a:ext>
            </a:extLst>
          </p:cNvPr>
          <p:cNvSpPr/>
          <p:nvPr/>
        </p:nvSpPr>
        <p:spPr>
          <a:xfrm>
            <a:off x="6928975" y="3460942"/>
            <a:ext cx="2366670" cy="56411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33" b="1" dirty="0">
                <a:solidFill>
                  <a:schemeClr val="accent5">
                    <a:lumMod val="75000"/>
                  </a:schemeClr>
                </a:solidFill>
              </a:rPr>
              <a:t>Незавершенное производство (НЗП), шт.</a:t>
            </a:r>
            <a:endParaRPr lang="ru-RU" sz="667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5342318-8156-426C-9244-6473F360208D}"/>
              </a:ext>
            </a:extLst>
          </p:cNvPr>
          <p:cNvSpPr/>
          <p:nvPr/>
        </p:nvSpPr>
        <p:spPr>
          <a:xfrm>
            <a:off x="9297746" y="3458748"/>
            <a:ext cx="2387749" cy="56630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chemeClr val="accent5">
                    <a:lumMod val="75000"/>
                  </a:schemeClr>
                </a:solidFill>
              </a:rPr>
              <a:t>Выработка,</a:t>
            </a:r>
            <a:r>
              <a:rPr lang="en-US" sz="1067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067" b="1" dirty="0">
                <a:solidFill>
                  <a:schemeClr val="accent5">
                    <a:lumMod val="75000"/>
                  </a:schemeClr>
                </a:solidFill>
              </a:rPr>
              <a:t>штук на человека в час.</a:t>
            </a:r>
            <a:endParaRPr lang="ru-RU" sz="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309D6F65-0864-4983-8C1E-2C0468A3B980}"/>
              </a:ext>
            </a:extLst>
          </p:cNvPr>
          <p:cNvCxnSpPr/>
          <p:nvPr/>
        </p:nvCxnSpPr>
        <p:spPr>
          <a:xfrm>
            <a:off x="9296104" y="3988313"/>
            <a:ext cx="0" cy="2423420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DCC05E33-739D-4E57-92A1-97CDCBE946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5920465"/>
              </p:ext>
            </p:extLst>
          </p:nvPr>
        </p:nvGraphicFramePr>
        <p:xfrm>
          <a:off x="4508031" y="3985055"/>
          <a:ext cx="2387749" cy="2423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36386BB3-5296-44BE-8E10-BFE588782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0943962"/>
              </p:ext>
            </p:extLst>
          </p:nvPr>
        </p:nvGraphicFramePr>
        <p:xfrm>
          <a:off x="6984175" y="3995674"/>
          <a:ext cx="2387749" cy="2423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6591E3D-6377-4DCD-9C42-61E2F1045799}"/>
              </a:ext>
            </a:extLst>
          </p:cNvPr>
          <p:cNvCxnSpPr/>
          <p:nvPr/>
        </p:nvCxnSpPr>
        <p:spPr>
          <a:xfrm>
            <a:off x="6930295" y="3983491"/>
            <a:ext cx="0" cy="2423420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id="{68527C85-2657-415B-A82C-AE52C9F47A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2087756"/>
              </p:ext>
            </p:extLst>
          </p:nvPr>
        </p:nvGraphicFramePr>
        <p:xfrm>
          <a:off x="9324686" y="3992299"/>
          <a:ext cx="2387749" cy="2423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BC4F25C-F09C-4746-9D04-6CB5E7952719}"/>
              </a:ext>
            </a:extLst>
          </p:cNvPr>
          <p:cNvCxnSpPr/>
          <p:nvPr/>
        </p:nvCxnSpPr>
        <p:spPr>
          <a:xfrm>
            <a:off x="11684159" y="3987555"/>
            <a:ext cx="0" cy="2423420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42" name="Стрелка: шеврон 41">
            <a:extLst>
              <a:ext uri="{FF2B5EF4-FFF2-40B4-BE49-F238E27FC236}">
                <a16:creationId xmlns:a16="http://schemas.microsoft.com/office/drawing/2014/main" id="{1341458A-20B3-4AB4-BC67-94F4C50C3FC0}"/>
              </a:ext>
            </a:extLst>
          </p:cNvPr>
          <p:cNvSpPr/>
          <p:nvPr/>
        </p:nvSpPr>
        <p:spPr>
          <a:xfrm rot="5400000">
            <a:off x="6326757" y="5242813"/>
            <a:ext cx="144497" cy="19462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62AD2F4-77FF-4FCC-8FB0-8F7B66F0C5A2}"/>
              </a:ext>
            </a:extLst>
          </p:cNvPr>
          <p:cNvSpPr txBox="1"/>
          <p:nvPr/>
        </p:nvSpPr>
        <p:spPr>
          <a:xfrm>
            <a:off x="6265141" y="4993497"/>
            <a:ext cx="467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F316A70-FFAD-44AD-9DE6-842BEECFC302}"/>
              </a:ext>
            </a:extLst>
          </p:cNvPr>
          <p:cNvSpPr/>
          <p:nvPr/>
        </p:nvSpPr>
        <p:spPr>
          <a:xfrm>
            <a:off x="4565650" y="1798515"/>
            <a:ext cx="2137180" cy="1660527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8127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171616"/>
                </a:solidFill>
                <a:latin typeface="Verdana"/>
              </a:rPr>
              <a:t>Выручка (2023 г.)</a:t>
            </a:r>
          </a:p>
          <a:p>
            <a:pPr marL="0" lvl="3" defTabSz="812760" fontAlgn="base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FFFF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877 млн руб.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4C984E3-884C-4705-B7B9-13D22285A09A}"/>
              </a:ext>
            </a:extLst>
          </p:cNvPr>
          <p:cNvSpPr/>
          <p:nvPr/>
        </p:nvSpPr>
        <p:spPr>
          <a:xfrm>
            <a:off x="7620793" y="1808675"/>
            <a:ext cx="1671315" cy="1660527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8127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171616"/>
                </a:solidFill>
                <a:latin typeface="Verdana"/>
              </a:rPr>
              <a:t>ССЧ (2023 г.)</a:t>
            </a:r>
          </a:p>
          <a:p>
            <a:pPr marL="0" lvl="3" defTabSz="812760" fontAlgn="base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FFFF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41 чел.</a:t>
            </a:r>
          </a:p>
        </p:txBody>
      </p:sp>
      <p:pic>
        <p:nvPicPr>
          <p:cNvPr id="8194" name="Picture 2" descr="3D сетка Гиттер «Эко ППК» d 3 мм. / 1530*2500 мм.">
            <a:extLst>
              <a:ext uri="{FF2B5EF4-FFF2-40B4-BE49-F238E27FC236}">
                <a16:creationId xmlns:a16="http://schemas.microsoft.com/office/drawing/2014/main" id="{4BB22405-C2ED-4699-BBD9-6D1E9EEA2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69" y="512219"/>
            <a:ext cx="1917990" cy="220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B454B89-EE82-4607-8F78-965B6B4C66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9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"/>
          <p:cNvSpPr txBox="1">
            <a:spLocks/>
          </p:cNvSpPr>
          <p:nvPr/>
        </p:nvSpPr>
        <p:spPr>
          <a:xfrm>
            <a:off x="8854647" y="550333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C33C34FD-A43B-634A-9B8C-9626670F7CE8}" type="slidenum">
              <a:rPr lang="en-US" sz="2400">
                <a:solidFill>
                  <a:prstClr val="white"/>
                </a:solidFill>
              </a:rPr>
              <a:pPr/>
              <a:t>6</a:t>
            </a:fld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Номер слайда 2"/>
          <p:cNvSpPr txBox="1">
            <a:spLocks/>
          </p:cNvSpPr>
          <p:nvPr/>
        </p:nvSpPr>
        <p:spPr>
          <a:xfrm>
            <a:off x="8805975" y="594134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C33C34FD-A43B-634A-9B8C-9626670F7CE8}" type="slidenum">
              <a:rPr lang="en-US" sz="2400">
                <a:solidFill>
                  <a:prstClr val="white"/>
                </a:solidFill>
              </a:rPr>
              <a:pPr/>
              <a:t>6</a:t>
            </a:fld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5537D3D7-1B2A-4C36-8E1B-04D85A22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32" y="118949"/>
            <a:ext cx="11114615" cy="5762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/>
              <a:t>Карточка проекта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E241CC-E8DE-40DB-9D3C-B808A72DA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06CB34-0004-4C6C-AF44-F80586E9F8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35" t="14066" r="23929" b="22930"/>
          <a:stretch/>
        </p:blipFill>
        <p:spPr>
          <a:xfrm>
            <a:off x="1542296" y="633644"/>
            <a:ext cx="8601586" cy="567282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946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Карта потока создания ценности: Текущее/Идеальное/Целевое состояние</a:t>
            </a:r>
          </a:p>
        </p:txBody>
      </p:sp>
      <p:sp>
        <p:nvSpPr>
          <p:cNvPr id="8" name="7-конечная звезда 113">
            <a:extLst>
              <a:ext uri="{FF2B5EF4-FFF2-40B4-BE49-F238E27FC236}">
                <a16:creationId xmlns:a16="http://schemas.microsoft.com/office/drawing/2014/main" id="{7A6D242A-531A-47DC-83E3-BB93A093AEC9}"/>
              </a:ext>
            </a:extLst>
          </p:cNvPr>
          <p:cNvSpPr/>
          <p:nvPr/>
        </p:nvSpPr>
        <p:spPr>
          <a:xfrm>
            <a:off x="6460188" y="5421555"/>
            <a:ext cx="1179107" cy="1041964"/>
          </a:xfrm>
          <a:prstGeom prst="star7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r>
              <a:rPr lang="ru-RU" sz="2000" b="1" dirty="0">
                <a:solidFill>
                  <a:srgbClr val="171616">
                    <a:lumMod val="10000"/>
                    <a:lumOff val="90000"/>
                  </a:srgbClr>
                </a:solidFill>
                <a:latin typeface="Verdana"/>
              </a:rPr>
              <a:t>22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40A7DB-BAE2-4592-93A6-FB2B815B8051}"/>
              </a:ext>
            </a:extLst>
          </p:cNvPr>
          <p:cNvSpPr txBox="1">
            <a:spLocks/>
          </p:cNvSpPr>
          <p:nvPr/>
        </p:nvSpPr>
        <p:spPr bwMode="auto">
          <a:xfrm>
            <a:off x="3254170" y="5695884"/>
            <a:ext cx="327924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133" b="1" spc="-7" dirty="0">
                <a:solidFill>
                  <a:srgbClr val="656565"/>
                </a:solidFill>
                <a:latin typeface="Verdana"/>
                <a:cs typeface="Times New Roman"/>
              </a:rPr>
              <a:t>Проблем выявлено</a:t>
            </a:r>
            <a:endParaRPr lang="en-US" sz="2133" b="1" spc="-7" dirty="0">
              <a:solidFill>
                <a:srgbClr val="656565"/>
              </a:solidFill>
              <a:latin typeface="Verdana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CC2E8F-B767-4DC3-96F6-61C2A9344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30A904-D568-43EF-9EB5-EF96CE047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84" y="926377"/>
            <a:ext cx="11960802" cy="440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66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Карта потока создания ценности: Потери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A385A6-6EA8-4489-BA61-1989239E1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748961-1A09-4ACB-BB2F-46334ACA4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96" y="703385"/>
            <a:ext cx="4592593" cy="56270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F7EB8E-A17C-4813-9719-97B3C4A8A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006" y="2125142"/>
            <a:ext cx="6430356" cy="239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4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Диаграмма спагетти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C541881A-DD30-4E67-BB38-A6E340AAED9E}"/>
              </a:ext>
            </a:extLst>
          </p:cNvPr>
          <p:cNvSpPr/>
          <p:nvPr/>
        </p:nvSpPr>
        <p:spPr>
          <a:xfrm>
            <a:off x="4712675" y="5536642"/>
            <a:ext cx="1225900" cy="502417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AC832A-65B4-4058-8832-4C2DA735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2D859E-BDA6-4EB5-829E-154F3B847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56" y="804057"/>
            <a:ext cx="4146843" cy="29855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EC5463-6B8C-4881-AA9E-314D2A305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427" y="803870"/>
            <a:ext cx="6215095" cy="45920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7AE33E-C794-455A-9958-6A6C5817F2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87" t="15824" r="14862" b="12967"/>
          <a:stretch/>
        </p:blipFill>
        <p:spPr>
          <a:xfrm>
            <a:off x="425937" y="3868615"/>
            <a:ext cx="4136015" cy="23025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979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Топ 3 проблем</a:t>
            </a:r>
          </a:p>
        </p:txBody>
      </p:sp>
      <p:sp>
        <p:nvSpPr>
          <p:cNvPr id="14" name="Прямоугольник 14">
            <a:extLst>
              <a:ext uri="{FF2B5EF4-FFF2-40B4-BE49-F238E27FC236}">
                <a16:creationId xmlns:a16="http://schemas.microsoft.com/office/drawing/2014/main" id="{74C043BC-67C6-4834-89D4-9D6260DFF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4965" y="1627952"/>
            <a:ext cx="459410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4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Остановки станка рубки</a:t>
            </a:r>
          </a:p>
        </p:txBody>
      </p:sp>
      <p:sp>
        <p:nvSpPr>
          <p:cNvPr id="16" name="Взрыв: 8 точек 15">
            <a:extLst>
              <a:ext uri="{FF2B5EF4-FFF2-40B4-BE49-F238E27FC236}">
                <a16:creationId xmlns:a16="http://schemas.microsoft.com/office/drawing/2014/main" id="{BD8CD4BE-5878-40E4-AC83-48924C55706D}"/>
              </a:ext>
            </a:extLst>
          </p:cNvPr>
          <p:cNvSpPr/>
          <p:nvPr/>
        </p:nvSpPr>
        <p:spPr>
          <a:xfrm>
            <a:off x="892108" y="1156817"/>
            <a:ext cx="1200679" cy="1250049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>
                <a:solidFill>
                  <a:srgbClr val="171616"/>
                </a:solidFill>
              </a:rPr>
              <a:t>1</a:t>
            </a:r>
          </a:p>
        </p:txBody>
      </p:sp>
      <p:sp>
        <p:nvSpPr>
          <p:cNvPr id="18" name="Прямоугольник 14">
            <a:extLst>
              <a:ext uri="{FF2B5EF4-FFF2-40B4-BE49-F238E27FC236}">
                <a16:creationId xmlns:a16="http://schemas.microsoft.com/office/drawing/2014/main" id="{5096F19A-D5AF-48FF-9D51-A4127AFC0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7428" y="5049466"/>
            <a:ext cx="4569955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4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Трудозатраты</a:t>
            </a:r>
            <a:r>
              <a:rPr lang="ru-RU" altLang="ru-RU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altLang="ru-RU" sz="14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окраски</a:t>
            </a:r>
          </a:p>
        </p:txBody>
      </p:sp>
      <p:sp>
        <p:nvSpPr>
          <p:cNvPr id="19" name="Прямоугольник 14">
            <a:extLst>
              <a:ext uri="{FF2B5EF4-FFF2-40B4-BE49-F238E27FC236}">
                <a16:creationId xmlns:a16="http://schemas.microsoft.com/office/drawing/2014/main" id="{4E1D0902-C80B-4B36-BA65-98F56F44D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3813" y="3338709"/>
            <a:ext cx="443710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4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Остановки сварки</a:t>
            </a:r>
          </a:p>
        </p:txBody>
      </p:sp>
      <p:sp>
        <p:nvSpPr>
          <p:cNvPr id="20" name="Взрыв: 8 точек 19">
            <a:extLst>
              <a:ext uri="{FF2B5EF4-FFF2-40B4-BE49-F238E27FC236}">
                <a16:creationId xmlns:a16="http://schemas.microsoft.com/office/drawing/2014/main" id="{869E0F85-4698-4909-A929-06BC8C2317BE}"/>
              </a:ext>
            </a:extLst>
          </p:cNvPr>
          <p:cNvSpPr/>
          <p:nvPr/>
        </p:nvSpPr>
        <p:spPr>
          <a:xfrm>
            <a:off x="4190055" y="2866161"/>
            <a:ext cx="1200679" cy="125287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>
                <a:solidFill>
                  <a:srgbClr val="171616"/>
                </a:solidFill>
              </a:rPr>
              <a:t>2</a:t>
            </a:r>
          </a:p>
        </p:txBody>
      </p:sp>
      <p:sp>
        <p:nvSpPr>
          <p:cNvPr id="21" name="Взрыв: 8 точек 20">
            <a:extLst>
              <a:ext uri="{FF2B5EF4-FFF2-40B4-BE49-F238E27FC236}">
                <a16:creationId xmlns:a16="http://schemas.microsoft.com/office/drawing/2014/main" id="{AD1B90AD-42C0-4B79-841E-B1D3F6C76A67}"/>
              </a:ext>
            </a:extLst>
          </p:cNvPr>
          <p:cNvSpPr/>
          <p:nvPr/>
        </p:nvSpPr>
        <p:spPr>
          <a:xfrm>
            <a:off x="7800400" y="4578331"/>
            <a:ext cx="1200679" cy="1250049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>
                <a:solidFill>
                  <a:srgbClr val="171616"/>
                </a:solidFill>
              </a:rPr>
              <a:t>3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8DC6F9-9DD1-4F39-AADE-0B102A56E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3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Планы мероприятий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A946CC-134F-42F5-BC6B-D3A6C5181F67}"/>
              </a:ext>
            </a:extLst>
          </p:cNvPr>
          <p:cNvSpPr/>
          <p:nvPr/>
        </p:nvSpPr>
        <p:spPr>
          <a:xfrm>
            <a:off x="6471139" y="1185706"/>
            <a:ext cx="1366575" cy="331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2FD5C25-82D4-4D4C-AC5B-BBB8FAB93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12EE7A-BF52-4EFE-93FD-E73C362771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505"/>
          <a:stretch/>
        </p:blipFill>
        <p:spPr>
          <a:xfrm>
            <a:off x="270715" y="887875"/>
            <a:ext cx="5567377" cy="54023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F5BBD8-AAFA-4CC8-9589-49B796071B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425"/>
          <a:stretch/>
        </p:blipFill>
        <p:spPr>
          <a:xfrm>
            <a:off x="6004417" y="884253"/>
            <a:ext cx="5564513" cy="54060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1104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Производственный анализ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58049A-7382-40FC-A5A6-9B762BFE9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A482A7-3B81-42CA-97A2-5FF8B84B4B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62" t="10402" r="14698" b="10770"/>
          <a:stretch/>
        </p:blipFill>
        <p:spPr>
          <a:xfrm>
            <a:off x="894303" y="763675"/>
            <a:ext cx="4149968" cy="275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01" y="3640932"/>
            <a:ext cx="4193770" cy="25412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3378" t="11488" r="3255" b="5760"/>
          <a:stretch/>
        </p:blipFill>
        <p:spPr>
          <a:xfrm>
            <a:off x="5277059" y="1780230"/>
            <a:ext cx="6626598" cy="3530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6956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Сбалансированное производство </a:t>
            </a:r>
            <a:r>
              <a:rPr lang="en-US" sz="2000" b="1" dirty="0"/>
              <a:t>Min/Max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9CAD50-1A0F-426D-96ED-315A84952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07" y="713434"/>
            <a:ext cx="7208018" cy="54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31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4"/>
          <p:cNvSpPr>
            <a:spLocks noGrp="1"/>
          </p:cNvSpPr>
          <p:nvPr>
            <p:ph type="title"/>
          </p:nvPr>
        </p:nvSpPr>
        <p:spPr>
          <a:xfrm>
            <a:off x="644224" y="125166"/>
            <a:ext cx="8928992" cy="565502"/>
          </a:xfrm>
        </p:spPr>
        <p:txBody>
          <a:bodyPr/>
          <a:lstStyle/>
          <a:p>
            <a:r>
              <a:rPr lang="ru-RU" sz="2000" b="1" dirty="0"/>
              <a:t>Календарь безопасности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1764" y="1368000"/>
            <a:ext cx="2085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Директор производства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25998" y="1644999"/>
            <a:ext cx="9207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ежедневно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499849"/>
              </p:ext>
            </p:extLst>
          </p:nvPr>
        </p:nvGraphicFramePr>
        <p:xfrm>
          <a:off x="4509261" y="2607864"/>
          <a:ext cx="3528392" cy="1883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42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TlToB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Пн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Вт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Ср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Чт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Пт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Сб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Вс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763688" y="692696"/>
            <a:ext cx="800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Июль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92184" y="5301210"/>
            <a:ext cx="432048" cy="2160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224232" y="5281465"/>
            <a:ext cx="2458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- день без несчастного случая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92184" y="5589242"/>
            <a:ext cx="432048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224232" y="5517234"/>
            <a:ext cx="4038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- несчастный случай без потери трудоспособности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24232" y="5805266"/>
            <a:ext cx="3941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- несчастный случай с потерей трудоспособности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92184" y="5877274"/>
            <a:ext cx="432048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E2D30FA-4A98-4378-B7E3-4D0F572B9A87}"/>
              </a:ext>
            </a:extLst>
          </p:cNvPr>
          <p:cNvSpPr txBox="1"/>
          <p:nvPr/>
        </p:nvSpPr>
        <p:spPr>
          <a:xfrm>
            <a:off x="9657700" y="3584052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Август</a:t>
            </a:r>
          </a:p>
        </p:txBody>
      </p:sp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3C5EF5F0-8B65-44FF-A53B-8D5714CF7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611438"/>
              </p:ext>
            </p:extLst>
          </p:nvPr>
        </p:nvGraphicFramePr>
        <p:xfrm>
          <a:off x="8336094" y="4066220"/>
          <a:ext cx="3528392" cy="1883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442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TlToB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Пн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Вт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Ср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Чт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Пт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Сб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Вс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7" name="Таблица 36">
            <a:extLst>
              <a:ext uri="{FF2B5EF4-FFF2-40B4-BE49-F238E27FC236}">
                <a16:creationId xmlns:a16="http://schemas.microsoft.com/office/drawing/2014/main" id="{B42A65A7-D68D-48D1-A87D-5C4C88940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120860"/>
              </p:ext>
            </p:extLst>
          </p:nvPr>
        </p:nvGraphicFramePr>
        <p:xfrm>
          <a:off x="644224" y="1164814"/>
          <a:ext cx="3528392" cy="1883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10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TlToB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Пн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Вт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Ср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Чт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Пт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Сб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/>
                        <a:t>Вс</a:t>
                      </a:r>
                    </a:p>
                  </a:txBody>
                  <a:tcP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A43DAD6B-EC0B-4826-9204-A6B9967E404B}"/>
              </a:ext>
            </a:extLst>
          </p:cNvPr>
          <p:cNvSpPr txBox="1"/>
          <p:nvPr/>
        </p:nvSpPr>
        <p:spPr>
          <a:xfrm>
            <a:off x="5876485" y="2207754"/>
            <a:ext cx="1007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Июнь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55536" y="1372056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Ответственный</a:t>
            </a:r>
            <a:r>
              <a:rPr lang="en-US" sz="1200" dirty="0"/>
              <a:t>:</a:t>
            </a:r>
            <a:r>
              <a:rPr lang="ru-RU" sz="1200" dirty="0"/>
              <a:t>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536" y="1640943"/>
            <a:ext cx="1521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Периодичность</a:t>
            </a:r>
            <a:r>
              <a:rPr lang="en-US" sz="1200" dirty="0"/>
              <a:t>:</a:t>
            </a:r>
            <a:r>
              <a:rPr lang="ru-R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968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Организация </a:t>
            </a:r>
            <a:r>
              <a:rPr lang="en-US" sz="2000" b="1" dirty="0"/>
              <a:t>5 C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FABE32E5-4824-4B34-B356-54A6A87A859F}"/>
              </a:ext>
            </a:extLst>
          </p:cNvPr>
          <p:cNvSpPr/>
          <p:nvPr/>
        </p:nvSpPr>
        <p:spPr>
          <a:xfrm>
            <a:off x="5965304" y="3182691"/>
            <a:ext cx="1436914" cy="964641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6" b="25435"/>
          <a:stretch/>
        </p:blipFill>
        <p:spPr>
          <a:xfrm>
            <a:off x="7765959" y="1290760"/>
            <a:ext cx="3691254" cy="47485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5305" b="5456"/>
          <a:stretch/>
        </p:blipFill>
        <p:spPr>
          <a:xfrm>
            <a:off x="675966" y="1273783"/>
            <a:ext cx="4925597" cy="274723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1066" y="697520"/>
            <a:ext cx="4297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Зона работы покрасочной камеры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6" y="4225504"/>
            <a:ext cx="2395708" cy="17967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107" y="4227944"/>
            <a:ext cx="2392456" cy="179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16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Организация </a:t>
            </a:r>
            <a:r>
              <a:rPr lang="en-US" sz="2000" b="1" dirty="0"/>
              <a:t>5 C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FABE32E5-4824-4B34-B356-54A6A87A859F}"/>
              </a:ext>
            </a:extLst>
          </p:cNvPr>
          <p:cNvSpPr/>
          <p:nvPr/>
        </p:nvSpPr>
        <p:spPr>
          <a:xfrm>
            <a:off x="5637125" y="2934118"/>
            <a:ext cx="1436914" cy="964641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5416" r="9875"/>
          <a:stretch/>
        </p:blipFill>
        <p:spPr>
          <a:xfrm>
            <a:off x="337346" y="1609411"/>
            <a:ext cx="5264217" cy="3238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t="10469" r="29812" b="19862"/>
          <a:stretch/>
        </p:blipFill>
        <p:spPr>
          <a:xfrm>
            <a:off x="7074039" y="1609411"/>
            <a:ext cx="4885065" cy="32200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1066" y="599467"/>
            <a:ext cx="539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Зона хранения металлических отходов</a:t>
            </a:r>
          </a:p>
        </p:txBody>
      </p:sp>
    </p:spTree>
    <p:extLst>
      <p:ext uri="{BB962C8B-B14F-4D97-AF65-F5344CB8AC3E}">
        <p14:creationId xmlns:p14="http://schemas.microsoft.com/office/powerpoint/2010/main" val="371163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Организация </a:t>
            </a:r>
            <a:r>
              <a:rPr lang="en-US" sz="2000" b="1" dirty="0"/>
              <a:t>5 C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FABE32E5-4824-4B34-B356-54A6A87A859F}"/>
              </a:ext>
            </a:extLst>
          </p:cNvPr>
          <p:cNvSpPr/>
          <p:nvPr/>
        </p:nvSpPr>
        <p:spPr>
          <a:xfrm>
            <a:off x="5406438" y="2866918"/>
            <a:ext cx="1436914" cy="964641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65"/>
          <a:stretch/>
        </p:blipFill>
        <p:spPr>
          <a:xfrm>
            <a:off x="587827" y="1964451"/>
            <a:ext cx="4599634" cy="27695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1066" y="697520"/>
            <a:ext cx="291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Зона сварного участка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EEB8B0-043C-4A77-B332-6B57210565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4"/>
          <a:stretch/>
        </p:blipFill>
        <p:spPr>
          <a:xfrm>
            <a:off x="6943423" y="1959428"/>
            <a:ext cx="4541845" cy="275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02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Организация </a:t>
            </a:r>
            <a:r>
              <a:rPr lang="en-US" sz="2000" b="1" dirty="0"/>
              <a:t>5 C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9B7D29-14D9-44E8-A375-B8E71DE00AE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401" y="865663"/>
            <a:ext cx="3486777" cy="156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6C65C7-854F-4B84-A445-0FB11824806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9" y="2686425"/>
            <a:ext cx="3486777" cy="156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07D546-2A9D-487D-AA68-12312C5E884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412" y="4575518"/>
            <a:ext cx="3486777" cy="156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D07ACA0-EF4F-4046-9B91-9098A33FFFB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90" y="4545373"/>
            <a:ext cx="3486777" cy="156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4596D4D-4E0A-4B45-A4B7-25087B07CFA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t="14089" r="21130" b="3898"/>
          <a:stretch/>
        </p:blipFill>
        <p:spPr>
          <a:xfrm rot="5400000">
            <a:off x="7707345" y="2873913"/>
            <a:ext cx="3563144" cy="30210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7362C62-D796-4340-BA85-A877041416D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15" y="2686426"/>
            <a:ext cx="3486777" cy="156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AA9FE9-938E-42E4-8B57-5A079CC047D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363" y="877720"/>
            <a:ext cx="3452168" cy="1553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452F3BC-C10E-40DE-B8C3-A2D8E7B0EE4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3" y="867672"/>
            <a:ext cx="3460821" cy="15573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085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Стандартизированная работа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0C2482-AA71-471E-B34F-2CA178661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30" y="927798"/>
            <a:ext cx="3183024" cy="22072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80231C-16DC-4795-B5AB-DD23DB2B5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475" y="911981"/>
            <a:ext cx="3084583" cy="22130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EA28E7-41E3-4CA7-B709-C9F42BD4D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138" y="914349"/>
            <a:ext cx="2919410" cy="21905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F748A04-23A5-41DE-BB23-CFC7F5F34B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5828" y="3572056"/>
            <a:ext cx="2944167" cy="22036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EA6ECC8-048F-40C6-9B73-BDA171E136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0210" y="3565869"/>
            <a:ext cx="3215474" cy="22047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EA81D30-FF6B-4393-9E2A-DDEBF57CC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932" y="3571333"/>
            <a:ext cx="3135085" cy="21918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37806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Разработаны дерево целей и КПЭ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A946CC-134F-42F5-BC6B-D3A6C5181F67}"/>
              </a:ext>
            </a:extLst>
          </p:cNvPr>
          <p:cNvSpPr/>
          <p:nvPr/>
        </p:nvSpPr>
        <p:spPr>
          <a:xfrm>
            <a:off x="6471139" y="1185706"/>
            <a:ext cx="1366575" cy="331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C1291D-90DE-431D-9AF7-58A9C9AF3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B424FA-900D-4BFA-9C8E-7AB2644FB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44" y="769147"/>
            <a:ext cx="4316123" cy="2663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44" y="3237317"/>
            <a:ext cx="3253525" cy="3155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667" y="735812"/>
            <a:ext cx="3657122" cy="5394477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3"/>
          <a:stretch/>
        </p:blipFill>
        <p:spPr bwMode="auto">
          <a:xfrm>
            <a:off x="8376446" y="796779"/>
            <a:ext cx="3430368" cy="1025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/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3"/>
          <a:stretch/>
        </p:blipFill>
        <p:spPr bwMode="auto">
          <a:xfrm>
            <a:off x="8376445" y="1921236"/>
            <a:ext cx="3430368" cy="95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3"/>
          <a:stretch/>
        </p:blipFill>
        <p:spPr bwMode="auto">
          <a:xfrm>
            <a:off x="8376445" y="3005038"/>
            <a:ext cx="3430368" cy="788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57"/>
          <a:stretch/>
        </p:blipFill>
        <p:spPr bwMode="auto">
          <a:xfrm>
            <a:off x="8376444" y="3883424"/>
            <a:ext cx="3430368" cy="944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17"/>
          <a:stretch/>
        </p:blipFill>
        <p:spPr bwMode="auto">
          <a:xfrm>
            <a:off x="8346567" y="4848442"/>
            <a:ext cx="3490121" cy="154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290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1CDCB28-E1BB-46B4-8AE1-D8FF33249601}"/>
              </a:ext>
            </a:extLst>
          </p:cNvPr>
          <p:cNvSpPr txBox="1">
            <a:spLocks/>
          </p:cNvSpPr>
          <p:nvPr/>
        </p:nvSpPr>
        <p:spPr bwMode="auto">
          <a:xfrm>
            <a:off x="351066" y="121257"/>
            <a:ext cx="1050099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/>
            <a:r>
              <a:rPr lang="ru-RU" sz="2000" b="1" dirty="0"/>
              <a:t>Проектный офис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A946CC-134F-42F5-BC6B-D3A6C5181F67}"/>
              </a:ext>
            </a:extLst>
          </p:cNvPr>
          <p:cNvSpPr/>
          <p:nvPr/>
        </p:nvSpPr>
        <p:spPr>
          <a:xfrm>
            <a:off x="6471139" y="1185706"/>
            <a:ext cx="1366575" cy="331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F22C8-2A77-4791-AB0D-C256D2C9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977" y="164912"/>
            <a:ext cx="679837" cy="6042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34ED04-3B86-4488-8AF9-F14211D7A0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75" t="14359" r="36209" b="17216"/>
          <a:stretch/>
        </p:blipFill>
        <p:spPr>
          <a:xfrm>
            <a:off x="1336428" y="783772"/>
            <a:ext cx="4139920" cy="5587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3BFA43-1717-4C99-80E9-0F846A1C8C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20" t="13040" r="33489" b="7399"/>
          <a:stretch/>
        </p:blipFill>
        <p:spPr>
          <a:xfrm>
            <a:off x="5868237" y="793818"/>
            <a:ext cx="4218457" cy="55868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481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009" y="457655"/>
            <a:ext cx="11114615" cy="576263"/>
          </a:xfrm>
        </p:spPr>
        <p:txBody>
          <a:bodyPr/>
          <a:lstStyle/>
          <a:p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</a:rPr>
              <a:t>Предприятие переходит к самостоятельной работе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2252DA3-E68A-4A1B-AEA2-EC51470F498E}"/>
              </a:ext>
            </a:extLst>
          </p:cNvPr>
          <p:cNvGrpSpPr/>
          <p:nvPr/>
        </p:nvGrpSpPr>
        <p:grpSpPr>
          <a:xfrm>
            <a:off x="736009" y="1903558"/>
            <a:ext cx="10213809" cy="2307928"/>
            <a:chOff x="250334" y="3983947"/>
            <a:chExt cx="8796780" cy="1987734"/>
          </a:xfrm>
        </p:grpSpPr>
        <p:sp>
          <p:nvSpPr>
            <p:cNvPr id="6" name="TextBox 3">
              <a:extLst>
                <a:ext uri="{FF2B5EF4-FFF2-40B4-BE49-F238E27FC236}">
                  <a16:creationId xmlns:a16="http://schemas.microsoft.com/office/drawing/2014/main" id="{A882E5DE-F5CD-4E02-8E21-A5171D66DF35}"/>
                </a:ext>
              </a:extLst>
            </p:cNvPr>
            <p:cNvSpPr txBox="1"/>
            <p:nvPr/>
          </p:nvSpPr>
          <p:spPr>
            <a:xfrm>
              <a:off x="1312698" y="5278677"/>
              <a:ext cx="914239" cy="273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defTabSz="60958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67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 месяца</a:t>
              </a:r>
            </a:p>
          </p:txBody>
        </p:sp>
        <p:sp>
          <p:nvSpPr>
            <p:cNvPr id="7" name="Правая фигурная скобка 6">
              <a:extLst>
                <a:ext uri="{FF2B5EF4-FFF2-40B4-BE49-F238E27FC236}">
                  <a16:creationId xmlns:a16="http://schemas.microsoft.com/office/drawing/2014/main" id="{8EC0B56A-E5B9-47FC-BC87-FE187E00BB67}"/>
                </a:ext>
              </a:extLst>
            </p:cNvPr>
            <p:cNvSpPr/>
            <p:nvPr/>
          </p:nvSpPr>
          <p:spPr>
            <a:xfrm rot="5400000">
              <a:off x="1754892" y="3755662"/>
              <a:ext cx="182466" cy="2834291"/>
            </a:xfrm>
            <a:prstGeom prst="rightBrace">
              <a:avLst>
                <a:gd name="adj1" fmla="val 37652"/>
                <a:gd name="adj2" fmla="val 50000"/>
              </a:avLst>
            </a:prstGeom>
            <a:noFill/>
            <a:ln w="285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1DEF177E-4AE4-408D-ACE9-C9D2EEE553B3}"/>
                </a:ext>
              </a:extLst>
            </p:cNvPr>
            <p:cNvSpPr txBox="1"/>
            <p:nvPr/>
          </p:nvSpPr>
          <p:spPr>
            <a:xfrm>
              <a:off x="250334" y="4201719"/>
              <a:ext cx="6091235" cy="29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Совместная работа     ФЦК с предприятием</a:t>
              </a:r>
            </a:p>
          </p:txBody>
        </p:sp>
        <p:sp>
          <p:nvSpPr>
            <p:cNvPr id="9" name="Parallelogram 1">
              <a:extLst>
                <a:ext uri="{FF2B5EF4-FFF2-40B4-BE49-F238E27FC236}">
                  <a16:creationId xmlns:a16="http://schemas.microsoft.com/office/drawing/2014/main" id="{9423EFF3-05F3-43F0-9732-09B5727A78B1}"/>
                </a:ext>
              </a:extLst>
            </p:cNvPr>
            <p:cNvSpPr/>
            <p:nvPr/>
          </p:nvSpPr>
          <p:spPr>
            <a:xfrm>
              <a:off x="2738218" y="4589709"/>
              <a:ext cx="507923" cy="438789"/>
            </a:xfrm>
            <a:prstGeom prst="parallelogram">
              <a:avLst/>
            </a:prstGeom>
            <a:solidFill>
              <a:srgbClr val="1E8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85" eaLnBrk="0" hangingPunct="0">
                <a:defRPr/>
              </a:pPr>
              <a:endParaRPr lang="x-none" sz="24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" name="Пятиугольник 26">
              <a:extLst>
                <a:ext uri="{FF2B5EF4-FFF2-40B4-BE49-F238E27FC236}">
                  <a16:creationId xmlns:a16="http://schemas.microsoft.com/office/drawing/2014/main" id="{232003F9-F840-444A-B4B3-1E5A34239715}"/>
                </a:ext>
              </a:extLst>
            </p:cNvPr>
            <p:cNvSpPr/>
            <p:nvPr/>
          </p:nvSpPr>
          <p:spPr>
            <a:xfrm>
              <a:off x="405469" y="4589741"/>
              <a:ext cx="2873333" cy="438789"/>
            </a:xfrm>
            <a:prstGeom prst="homePlate">
              <a:avLst>
                <a:gd name="adj" fmla="val 0"/>
              </a:avLst>
            </a:prstGeom>
            <a:solidFill>
              <a:srgbClr val="1E86C8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Parallelogram 36">
              <a:extLst>
                <a:ext uri="{FF2B5EF4-FFF2-40B4-BE49-F238E27FC236}">
                  <a16:creationId xmlns:a16="http://schemas.microsoft.com/office/drawing/2014/main" id="{AE8C90A3-4396-40FE-8E7D-B24CC108280F}"/>
                </a:ext>
              </a:extLst>
            </p:cNvPr>
            <p:cNvSpPr/>
            <p:nvPr/>
          </p:nvSpPr>
          <p:spPr>
            <a:xfrm>
              <a:off x="3444825" y="4589709"/>
              <a:ext cx="519209" cy="438789"/>
            </a:xfrm>
            <a:prstGeom prst="parallelogram">
              <a:avLst/>
            </a:prstGeom>
            <a:solidFill>
              <a:srgbClr val="1E8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85" eaLnBrk="0" hangingPunct="0">
                <a:defRPr/>
              </a:pPr>
              <a:endParaRPr lang="x-none" sz="24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Пятиугольник 26">
              <a:extLst>
                <a:ext uri="{FF2B5EF4-FFF2-40B4-BE49-F238E27FC236}">
                  <a16:creationId xmlns:a16="http://schemas.microsoft.com/office/drawing/2014/main" id="{E741DACF-E4A3-469F-B8F2-06D212E8E250}"/>
                </a:ext>
              </a:extLst>
            </p:cNvPr>
            <p:cNvSpPr/>
            <p:nvPr/>
          </p:nvSpPr>
          <p:spPr>
            <a:xfrm>
              <a:off x="8400863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rgbClr val="1E86C8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3" name="Пятиугольник 26">
              <a:extLst>
                <a:ext uri="{FF2B5EF4-FFF2-40B4-BE49-F238E27FC236}">
                  <a16:creationId xmlns:a16="http://schemas.microsoft.com/office/drawing/2014/main" id="{5CDCDB9D-2424-448B-A0A8-3AD38C9CFF9F}"/>
                </a:ext>
              </a:extLst>
            </p:cNvPr>
            <p:cNvSpPr/>
            <p:nvPr/>
          </p:nvSpPr>
          <p:spPr>
            <a:xfrm>
              <a:off x="8057337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4" name="Пятиугольник 26">
              <a:extLst>
                <a:ext uri="{FF2B5EF4-FFF2-40B4-BE49-F238E27FC236}">
                  <a16:creationId xmlns:a16="http://schemas.microsoft.com/office/drawing/2014/main" id="{43DA5F49-2661-4212-AAC5-D6C0556D9379}"/>
                </a:ext>
              </a:extLst>
            </p:cNvPr>
            <p:cNvSpPr/>
            <p:nvPr/>
          </p:nvSpPr>
          <p:spPr>
            <a:xfrm>
              <a:off x="8027152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5" name="Пятиугольник 26">
              <a:extLst>
                <a:ext uri="{FF2B5EF4-FFF2-40B4-BE49-F238E27FC236}">
                  <a16:creationId xmlns:a16="http://schemas.microsoft.com/office/drawing/2014/main" id="{50646F12-6BB9-4322-AE3F-CD6FA04EE6D0}"/>
                </a:ext>
              </a:extLst>
            </p:cNvPr>
            <p:cNvSpPr/>
            <p:nvPr/>
          </p:nvSpPr>
          <p:spPr>
            <a:xfrm>
              <a:off x="7683626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6" name="Пятиугольник 26">
              <a:extLst>
                <a:ext uri="{FF2B5EF4-FFF2-40B4-BE49-F238E27FC236}">
                  <a16:creationId xmlns:a16="http://schemas.microsoft.com/office/drawing/2014/main" id="{BC67EA7D-FDF2-4028-BF5D-897453B59B67}"/>
                </a:ext>
              </a:extLst>
            </p:cNvPr>
            <p:cNvSpPr/>
            <p:nvPr/>
          </p:nvSpPr>
          <p:spPr>
            <a:xfrm>
              <a:off x="7653441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rgbClr val="1E86C8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7" name="Пятиугольник 26">
              <a:extLst>
                <a:ext uri="{FF2B5EF4-FFF2-40B4-BE49-F238E27FC236}">
                  <a16:creationId xmlns:a16="http://schemas.microsoft.com/office/drawing/2014/main" id="{6F55BF8D-3FDA-4FF0-BCCC-F9026A98A9A9}"/>
                </a:ext>
              </a:extLst>
            </p:cNvPr>
            <p:cNvSpPr/>
            <p:nvPr/>
          </p:nvSpPr>
          <p:spPr>
            <a:xfrm>
              <a:off x="7309915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Пятиугольник 26">
              <a:extLst>
                <a:ext uri="{FF2B5EF4-FFF2-40B4-BE49-F238E27FC236}">
                  <a16:creationId xmlns:a16="http://schemas.microsoft.com/office/drawing/2014/main" id="{51C41787-8FDB-49F0-B02C-417E1A66CE39}"/>
                </a:ext>
              </a:extLst>
            </p:cNvPr>
            <p:cNvSpPr/>
            <p:nvPr/>
          </p:nvSpPr>
          <p:spPr>
            <a:xfrm>
              <a:off x="7279730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9" name="Пятиугольник 26">
              <a:extLst>
                <a:ext uri="{FF2B5EF4-FFF2-40B4-BE49-F238E27FC236}">
                  <a16:creationId xmlns:a16="http://schemas.microsoft.com/office/drawing/2014/main" id="{5DE25586-96D2-4233-8AAE-51284ACB4EEA}"/>
                </a:ext>
              </a:extLst>
            </p:cNvPr>
            <p:cNvSpPr/>
            <p:nvPr/>
          </p:nvSpPr>
          <p:spPr>
            <a:xfrm>
              <a:off x="6936204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Пятиугольник 26">
              <a:extLst>
                <a:ext uri="{FF2B5EF4-FFF2-40B4-BE49-F238E27FC236}">
                  <a16:creationId xmlns:a16="http://schemas.microsoft.com/office/drawing/2014/main" id="{67C424AF-2B3C-403D-A9DC-4EA964578785}"/>
                </a:ext>
              </a:extLst>
            </p:cNvPr>
            <p:cNvSpPr/>
            <p:nvPr/>
          </p:nvSpPr>
          <p:spPr>
            <a:xfrm>
              <a:off x="6906019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rgbClr val="1E86C8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1" name="Пятиугольник 26">
              <a:extLst>
                <a:ext uri="{FF2B5EF4-FFF2-40B4-BE49-F238E27FC236}">
                  <a16:creationId xmlns:a16="http://schemas.microsoft.com/office/drawing/2014/main" id="{F2D90329-6323-4C33-9D92-4D898932E360}"/>
                </a:ext>
              </a:extLst>
            </p:cNvPr>
            <p:cNvSpPr/>
            <p:nvPr/>
          </p:nvSpPr>
          <p:spPr>
            <a:xfrm>
              <a:off x="6562493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Пятиугольник 26">
              <a:extLst>
                <a:ext uri="{FF2B5EF4-FFF2-40B4-BE49-F238E27FC236}">
                  <a16:creationId xmlns:a16="http://schemas.microsoft.com/office/drawing/2014/main" id="{DA164487-5527-41C2-ACA3-D3AB9AFE9561}"/>
                </a:ext>
              </a:extLst>
            </p:cNvPr>
            <p:cNvSpPr/>
            <p:nvPr/>
          </p:nvSpPr>
          <p:spPr>
            <a:xfrm>
              <a:off x="6532308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3" name="Пятиугольник 26">
              <a:extLst>
                <a:ext uri="{FF2B5EF4-FFF2-40B4-BE49-F238E27FC236}">
                  <a16:creationId xmlns:a16="http://schemas.microsoft.com/office/drawing/2014/main" id="{5035E00F-DF56-4C1C-A2C7-5865F1B98F12}"/>
                </a:ext>
              </a:extLst>
            </p:cNvPr>
            <p:cNvSpPr/>
            <p:nvPr/>
          </p:nvSpPr>
          <p:spPr>
            <a:xfrm>
              <a:off x="6188782" y="4589741"/>
              <a:ext cx="471847" cy="438789"/>
            </a:xfrm>
            <a:prstGeom prst="homePlate">
              <a:avLst>
                <a:gd name="adj" fmla="val 3080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Пятиугольник 26">
              <a:extLst>
                <a:ext uri="{FF2B5EF4-FFF2-40B4-BE49-F238E27FC236}">
                  <a16:creationId xmlns:a16="http://schemas.microsoft.com/office/drawing/2014/main" id="{8BCBAB61-B98E-4E22-9B64-F19CA08F638E}"/>
                </a:ext>
              </a:extLst>
            </p:cNvPr>
            <p:cNvSpPr/>
            <p:nvPr/>
          </p:nvSpPr>
          <p:spPr>
            <a:xfrm>
              <a:off x="3376382" y="4586243"/>
              <a:ext cx="3229039" cy="438789"/>
            </a:xfrm>
            <a:prstGeom prst="homePlate">
              <a:avLst>
                <a:gd name="adj" fmla="val 30806"/>
              </a:avLst>
            </a:prstGeom>
            <a:solidFill>
              <a:srgbClr val="1E86C8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5" name="Пятиугольник 26">
              <a:extLst>
                <a:ext uri="{FF2B5EF4-FFF2-40B4-BE49-F238E27FC236}">
                  <a16:creationId xmlns:a16="http://schemas.microsoft.com/office/drawing/2014/main" id="{35076ED6-E3F3-4381-8B5C-B769FF51CCAA}"/>
                </a:ext>
              </a:extLst>
            </p:cNvPr>
            <p:cNvSpPr/>
            <p:nvPr/>
          </p:nvSpPr>
          <p:spPr>
            <a:xfrm>
              <a:off x="405470" y="4589709"/>
              <a:ext cx="2927638" cy="438789"/>
            </a:xfrm>
            <a:prstGeom prst="homePlate">
              <a:avLst>
                <a:gd name="adj" fmla="val 0"/>
              </a:avLst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67" kern="0" cap="all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Диагностика</a:t>
              </a:r>
            </a:p>
          </p:txBody>
        </p:sp>
        <p:sp>
          <p:nvSpPr>
            <p:cNvPr id="26" name="Пятиугольник 25">
              <a:extLst>
                <a:ext uri="{FF2B5EF4-FFF2-40B4-BE49-F238E27FC236}">
                  <a16:creationId xmlns:a16="http://schemas.microsoft.com/office/drawing/2014/main" id="{15625C3E-ED2D-4DBF-AF1E-1277948AECCE}"/>
                </a:ext>
              </a:extLst>
            </p:cNvPr>
            <p:cNvSpPr/>
            <p:nvPr/>
          </p:nvSpPr>
          <p:spPr>
            <a:xfrm>
              <a:off x="3676634" y="4586189"/>
              <a:ext cx="2603643" cy="438821"/>
            </a:xfrm>
            <a:prstGeom prst="homePlate">
              <a:avLst>
                <a:gd name="adj" fmla="val 0"/>
              </a:avLst>
            </a:prstGeom>
            <a:solidFill>
              <a:srgbClr val="1E86C8"/>
            </a:solidFill>
            <a:ln w="9525" cap="flat" cmpd="sng" algn="ctr">
              <a:noFill/>
              <a:prstDash val="solid"/>
            </a:ln>
            <a:effectLst/>
          </p:spPr>
          <p:txBody>
            <a:bodyPr lIns="87076" tIns="43540" rIns="87076" bIns="43540"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67" kern="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  <a:r>
                <a:rPr lang="ru-RU" sz="1467" kern="0" cap="all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Внедрение улучшений</a:t>
              </a:r>
            </a:p>
          </p:txBody>
        </p:sp>
        <p:sp>
          <p:nvSpPr>
            <p:cNvPr id="27" name="TextBox 23">
              <a:extLst>
                <a:ext uri="{FF2B5EF4-FFF2-40B4-BE49-F238E27FC236}">
                  <a16:creationId xmlns:a16="http://schemas.microsoft.com/office/drawing/2014/main" id="{80F9E51D-3001-4AA1-B3CB-538446439E66}"/>
                </a:ext>
              </a:extLst>
            </p:cNvPr>
            <p:cNvSpPr txBox="1"/>
            <p:nvPr/>
          </p:nvSpPr>
          <p:spPr>
            <a:xfrm>
              <a:off x="6536218" y="3983947"/>
              <a:ext cx="2263437" cy="503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Самостоятельная </a:t>
              </a:r>
              <a:br>
                <a:rPr lang="ru-RU" sz="1600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работа предприятия</a:t>
              </a:r>
            </a:p>
          </p:txBody>
        </p:sp>
        <p:sp>
          <p:nvSpPr>
            <p:cNvPr id="28" name="Правая фигурная скобка 27">
              <a:extLst>
                <a:ext uri="{FF2B5EF4-FFF2-40B4-BE49-F238E27FC236}">
                  <a16:creationId xmlns:a16="http://schemas.microsoft.com/office/drawing/2014/main" id="{E40436B8-7B7C-4CC9-90FC-F89979501B57}"/>
                </a:ext>
              </a:extLst>
            </p:cNvPr>
            <p:cNvSpPr/>
            <p:nvPr/>
          </p:nvSpPr>
          <p:spPr>
            <a:xfrm rot="5400000">
              <a:off x="4810204" y="3610525"/>
              <a:ext cx="186476" cy="3128573"/>
            </a:xfrm>
            <a:prstGeom prst="rightBrace">
              <a:avLst>
                <a:gd name="adj1" fmla="val 37652"/>
                <a:gd name="adj2" fmla="val 50000"/>
              </a:avLst>
            </a:prstGeom>
            <a:noFill/>
            <a:ln w="285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3">
              <a:extLst>
                <a:ext uri="{FF2B5EF4-FFF2-40B4-BE49-F238E27FC236}">
                  <a16:creationId xmlns:a16="http://schemas.microsoft.com/office/drawing/2014/main" id="{268C0423-5A7D-44CD-872B-E7E874477AA3}"/>
                </a:ext>
              </a:extLst>
            </p:cNvPr>
            <p:cNvSpPr txBox="1"/>
            <p:nvPr/>
          </p:nvSpPr>
          <p:spPr>
            <a:xfrm>
              <a:off x="4393526" y="5236208"/>
              <a:ext cx="914239" cy="273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defTabSz="60958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67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 месяца</a:t>
              </a:r>
            </a:p>
          </p:txBody>
        </p:sp>
        <p:sp>
          <p:nvSpPr>
            <p:cNvPr id="30" name="Правая фигурная скобка 29">
              <a:extLst>
                <a:ext uri="{FF2B5EF4-FFF2-40B4-BE49-F238E27FC236}">
                  <a16:creationId xmlns:a16="http://schemas.microsoft.com/office/drawing/2014/main" id="{A832CF36-8532-41C7-B9C6-D19BC9C78238}"/>
                </a:ext>
              </a:extLst>
            </p:cNvPr>
            <p:cNvSpPr/>
            <p:nvPr/>
          </p:nvSpPr>
          <p:spPr>
            <a:xfrm rot="5400000">
              <a:off x="7543267" y="4070612"/>
              <a:ext cx="186479" cy="2208401"/>
            </a:xfrm>
            <a:prstGeom prst="rightBrace">
              <a:avLst>
                <a:gd name="adj1" fmla="val 37652"/>
                <a:gd name="adj2" fmla="val 50000"/>
              </a:avLst>
            </a:prstGeom>
            <a:noFill/>
            <a:ln w="285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12190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">
              <a:extLst>
                <a:ext uri="{FF2B5EF4-FFF2-40B4-BE49-F238E27FC236}">
                  <a16:creationId xmlns:a16="http://schemas.microsoft.com/office/drawing/2014/main" id="{551EFE00-54B6-471B-ABF6-CE032B682FA5}"/>
                </a:ext>
              </a:extLst>
            </p:cNvPr>
            <p:cNvSpPr txBox="1"/>
            <p:nvPr/>
          </p:nvSpPr>
          <p:spPr>
            <a:xfrm>
              <a:off x="6320138" y="5211574"/>
              <a:ext cx="2726976" cy="760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defTabSz="609585"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67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2,5 года</a:t>
              </a:r>
            </a:p>
            <a:p>
              <a:pPr algn="ctr" defTabSz="609585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67" dirty="0">
                  <a:solidFill>
                    <a:srgbClr val="17161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тиражирование подходов на другие процессы</a:t>
              </a:r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24E8782-9ED3-406B-9975-7638C2403C14}"/>
              </a:ext>
            </a:extLst>
          </p:cNvPr>
          <p:cNvSpPr/>
          <p:nvPr/>
        </p:nvSpPr>
        <p:spPr>
          <a:xfrm>
            <a:off x="1489849" y="3677282"/>
            <a:ext cx="205682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defTabSz="60958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создание участка-образца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1575280D-275F-4EF8-AC8B-5E6B10472509}"/>
              </a:ext>
            </a:extLst>
          </p:cNvPr>
          <p:cNvSpPr/>
          <p:nvPr/>
        </p:nvSpPr>
        <p:spPr>
          <a:xfrm>
            <a:off x="5058996" y="3678642"/>
            <a:ext cx="205682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defTabSz="60958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создание потока-образца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F45743DA-5C4A-4AE2-A8B5-9CDEAC0BCDA3}"/>
              </a:ext>
            </a:extLst>
          </p:cNvPr>
          <p:cNvSpPr txBox="1">
            <a:spLocks/>
          </p:cNvSpPr>
          <p:nvPr/>
        </p:nvSpPr>
        <p:spPr>
          <a:xfrm>
            <a:off x="1100587" y="-1166606"/>
            <a:ext cx="9678759" cy="791615"/>
          </a:xfrm>
          <a:prstGeom prst="rect">
            <a:avLst/>
          </a:prstGeom>
          <a:ln>
            <a:noFill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defTabSz="609585" eaLnBrk="0" hangingPunct="0">
              <a:defRPr/>
            </a:pPr>
            <a:r>
              <a:rPr lang="ru-RU" sz="4267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 реализации проекта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D62690D7-0170-4A85-95AE-5429ED99F1B9}"/>
              </a:ext>
            </a:extLst>
          </p:cNvPr>
          <p:cNvCxnSpPr>
            <a:cxnSpLocks/>
          </p:cNvCxnSpPr>
          <p:nvPr/>
        </p:nvCxnSpPr>
        <p:spPr>
          <a:xfrm>
            <a:off x="4284565" y="1582136"/>
            <a:ext cx="2231" cy="1532585"/>
          </a:xfrm>
          <a:prstGeom prst="line">
            <a:avLst/>
          </a:prstGeom>
          <a:ln w="57150">
            <a:solidFill>
              <a:srgbClr val="CA35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трелка: пятиугольник 46">
            <a:extLst>
              <a:ext uri="{FF2B5EF4-FFF2-40B4-BE49-F238E27FC236}">
                <a16:creationId xmlns:a16="http://schemas.microsoft.com/office/drawing/2014/main" id="{B28F4107-09E3-4F8C-8706-9916092DBDE6}"/>
              </a:ext>
            </a:extLst>
          </p:cNvPr>
          <p:cNvSpPr/>
          <p:nvPr/>
        </p:nvSpPr>
        <p:spPr>
          <a:xfrm>
            <a:off x="4252318" y="1428314"/>
            <a:ext cx="1108041" cy="355181"/>
          </a:xfrm>
          <a:prstGeom prst="homePlate">
            <a:avLst/>
          </a:prstGeom>
          <a:solidFill>
            <a:srgbClr val="CA3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85" eaLnBrk="0" hangingPunct="0"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TextBox 3">
            <a:extLst>
              <a:ext uri="{FF2B5EF4-FFF2-40B4-BE49-F238E27FC236}">
                <a16:creationId xmlns:a16="http://schemas.microsoft.com/office/drawing/2014/main" id="{8CE87EB2-F80D-4B6B-BA4A-D517FCDF9BCD}"/>
              </a:ext>
            </a:extLst>
          </p:cNvPr>
          <p:cNvSpPr txBox="1"/>
          <p:nvPr/>
        </p:nvSpPr>
        <p:spPr>
          <a:xfrm>
            <a:off x="4253753" y="1430089"/>
            <a:ext cx="1308795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defTabSz="60958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67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мы здесь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D6790CC7-D8CB-4D36-9D54-9FA9ECE9BC84}"/>
              </a:ext>
            </a:extLst>
          </p:cNvPr>
          <p:cNvCxnSpPr>
            <a:cxnSpLocks/>
          </p:cNvCxnSpPr>
          <p:nvPr/>
        </p:nvCxnSpPr>
        <p:spPr>
          <a:xfrm flipH="1">
            <a:off x="943245" y="1706577"/>
            <a:ext cx="8945" cy="1409792"/>
          </a:xfrm>
          <a:prstGeom prst="line">
            <a:avLst/>
          </a:prstGeom>
          <a:ln w="57150">
            <a:solidFill>
              <a:srgbClr val="CA35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трелка: пятиугольник 49">
            <a:extLst>
              <a:ext uri="{FF2B5EF4-FFF2-40B4-BE49-F238E27FC236}">
                <a16:creationId xmlns:a16="http://schemas.microsoft.com/office/drawing/2014/main" id="{B7C2B861-BCAB-4F1E-BEBE-131713EBB2B4}"/>
              </a:ext>
            </a:extLst>
          </p:cNvPr>
          <p:cNvSpPr/>
          <p:nvPr/>
        </p:nvSpPr>
        <p:spPr>
          <a:xfrm>
            <a:off x="923361" y="1441308"/>
            <a:ext cx="882936" cy="355181"/>
          </a:xfrm>
          <a:prstGeom prst="homePlate">
            <a:avLst/>
          </a:prstGeom>
          <a:solidFill>
            <a:srgbClr val="CA3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85" eaLnBrk="0" hangingPunct="0"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TextBox 3">
            <a:extLst>
              <a:ext uri="{FF2B5EF4-FFF2-40B4-BE49-F238E27FC236}">
                <a16:creationId xmlns:a16="http://schemas.microsoft.com/office/drawing/2014/main" id="{52594F36-24EA-43B7-A966-13B406276568}"/>
              </a:ext>
            </a:extLst>
          </p:cNvPr>
          <p:cNvSpPr txBox="1"/>
          <p:nvPr/>
        </p:nvSpPr>
        <p:spPr>
          <a:xfrm>
            <a:off x="908951" y="1451006"/>
            <a:ext cx="882936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defTabSz="60958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67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старт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F0CFCB-A9D2-4FCE-8C96-F2D5981CB75F}"/>
              </a:ext>
            </a:extLst>
          </p:cNvPr>
          <p:cNvSpPr txBox="1"/>
          <p:nvPr/>
        </p:nvSpPr>
        <p:spPr>
          <a:xfrm>
            <a:off x="1411907" y="5055888"/>
            <a:ext cx="9351004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33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Следующие 3 месяца </a:t>
            </a:r>
          </a:p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33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участие экспертов ФЦК – 20%</a:t>
            </a:r>
          </a:p>
        </p:txBody>
      </p:sp>
    </p:spTree>
    <p:extLst>
      <p:ext uri="{BB962C8B-B14F-4D97-AF65-F5344CB8AC3E}">
        <p14:creationId xmlns:p14="http://schemas.microsoft.com/office/powerpoint/2010/main" val="17658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950F0D54-0F8E-466C-9776-099F7C2B594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866299" y="-34953"/>
            <a:ext cx="11158852" cy="109639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492" tIns="60744" rIns="121492" bIns="60744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>
              <a:defRPr/>
            </a:pPr>
            <a:r>
              <a:rPr lang="ru-RU" sz="3200" dirty="0"/>
              <a:t>Что дальше? Культура непрерывных улучшений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13CB815E-DF88-417A-85EF-FCD82368AB0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722633" y="5472386"/>
            <a:ext cx="11158852" cy="109639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492" tIns="60744" rIns="121492" bIns="60744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1219170">
              <a:defRPr/>
            </a:pPr>
            <a:r>
              <a:rPr lang="ru-RU" sz="3200" dirty="0">
                <a:solidFill>
                  <a:srgbClr val="C8456A"/>
                </a:solidFill>
              </a:rPr>
              <a:t>Рост                           +5%      +5%       +5%</a:t>
            </a:r>
          </a:p>
          <a:p>
            <a:pPr defTabSz="1219170">
              <a:defRPr/>
            </a:pPr>
            <a:r>
              <a:rPr lang="ru-RU" sz="3200" dirty="0">
                <a:solidFill>
                  <a:srgbClr val="C8456A"/>
                </a:solidFill>
              </a:rPr>
              <a:t>Производительности</a:t>
            </a:r>
            <a:endParaRPr lang="ru-RU" sz="1467" b="1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F8E6855-BA7E-46CF-8C75-85B4D3669C85}"/>
              </a:ext>
            </a:extLst>
          </p:cNvPr>
          <p:cNvSpPr/>
          <p:nvPr/>
        </p:nvSpPr>
        <p:spPr>
          <a:xfrm>
            <a:off x="874596" y="4199074"/>
            <a:ext cx="331433" cy="343271"/>
          </a:xfrm>
          <a:prstGeom prst="ellipse">
            <a:avLst/>
          </a:prstGeom>
          <a:solidFill>
            <a:srgbClr val="1E85C7"/>
          </a:solidFill>
          <a:ln>
            <a:solidFill>
              <a:srgbClr val="1E8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278FBC6-3CC5-4CA2-87B9-7131EC5301A3}"/>
              </a:ext>
            </a:extLst>
          </p:cNvPr>
          <p:cNvSpPr/>
          <p:nvPr/>
        </p:nvSpPr>
        <p:spPr>
          <a:xfrm>
            <a:off x="3752434" y="2500087"/>
            <a:ext cx="435993" cy="448424"/>
          </a:xfrm>
          <a:prstGeom prst="ellipse">
            <a:avLst/>
          </a:prstGeom>
          <a:solidFill>
            <a:srgbClr val="1E85C7"/>
          </a:solidFill>
          <a:ln>
            <a:solidFill>
              <a:srgbClr val="1E8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47CAE68-D522-4DAE-A38C-7DAE4660922F}"/>
              </a:ext>
            </a:extLst>
          </p:cNvPr>
          <p:cNvSpPr/>
          <p:nvPr/>
        </p:nvSpPr>
        <p:spPr>
          <a:xfrm>
            <a:off x="2181305" y="3331239"/>
            <a:ext cx="386673" cy="417583"/>
          </a:xfrm>
          <a:prstGeom prst="ellipse">
            <a:avLst/>
          </a:prstGeom>
          <a:solidFill>
            <a:srgbClr val="1E85C7"/>
          </a:solidFill>
          <a:ln>
            <a:solidFill>
              <a:srgbClr val="1E8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CC4C6AC-F776-449D-9A1E-EB0A9E4F87E9}"/>
              </a:ext>
            </a:extLst>
          </p:cNvPr>
          <p:cNvSpPr/>
          <p:nvPr/>
        </p:nvSpPr>
        <p:spPr>
          <a:xfrm>
            <a:off x="7849867" y="960697"/>
            <a:ext cx="670757" cy="638889"/>
          </a:xfrm>
          <a:prstGeom prst="ellipse">
            <a:avLst/>
          </a:prstGeom>
          <a:solidFill>
            <a:srgbClr val="1E85C7"/>
          </a:solidFill>
          <a:ln>
            <a:solidFill>
              <a:srgbClr val="1E8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8331231-2D0B-46AD-B779-07453854D00E}"/>
              </a:ext>
            </a:extLst>
          </p:cNvPr>
          <p:cNvSpPr/>
          <p:nvPr/>
        </p:nvSpPr>
        <p:spPr>
          <a:xfrm>
            <a:off x="5575178" y="1717343"/>
            <a:ext cx="520823" cy="542227"/>
          </a:xfrm>
          <a:prstGeom prst="ellipse">
            <a:avLst/>
          </a:prstGeom>
          <a:solidFill>
            <a:srgbClr val="1E85C7"/>
          </a:solidFill>
          <a:ln>
            <a:solidFill>
              <a:srgbClr val="1E8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388274-6B7D-4C99-8738-E4F14AF55F84}"/>
              </a:ext>
            </a:extLst>
          </p:cNvPr>
          <p:cNvSpPr/>
          <p:nvPr/>
        </p:nvSpPr>
        <p:spPr>
          <a:xfrm>
            <a:off x="177661" y="3808206"/>
            <a:ext cx="1164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C845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мес.</a:t>
            </a:r>
            <a:endParaRPr lang="ru-RU" sz="2400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11E1E3A-55DE-4FB8-91AA-B3DD7BAFB6F9}"/>
              </a:ext>
            </a:extLst>
          </p:cNvPr>
          <p:cNvSpPr/>
          <p:nvPr/>
        </p:nvSpPr>
        <p:spPr>
          <a:xfrm>
            <a:off x="1284969" y="2936558"/>
            <a:ext cx="1164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C845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 мес.</a:t>
            </a:r>
            <a:endParaRPr lang="ru-RU" sz="2400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987B648-F248-4BE1-BF57-F1E79AD333EB}"/>
              </a:ext>
            </a:extLst>
          </p:cNvPr>
          <p:cNvSpPr/>
          <p:nvPr/>
        </p:nvSpPr>
        <p:spPr>
          <a:xfrm>
            <a:off x="2867513" y="2013349"/>
            <a:ext cx="1011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C845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год</a:t>
            </a:r>
            <a:endParaRPr lang="ru-RU" sz="2400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97A6D3E-77D9-4AD9-9C39-13A79104A861}"/>
              </a:ext>
            </a:extLst>
          </p:cNvPr>
          <p:cNvSpPr/>
          <p:nvPr/>
        </p:nvSpPr>
        <p:spPr>
          <a:xfrm>
            <a:off x="4719174" y="1261618"/>
            <a:ext cx="1196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C845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 года</a:t>
            </a:r>
            <a:endParaRPr lang="ru-RU" sz="2400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61EADFA-3598-463A-A44F-7FAC49E04371}"/>
              </a:ext>
            </a:extLst>
          </p:cNvPr>
          <p:cNvSpPr/>
          <p:nvPr/>
        </p:nvSpPr>
        <p:spPr>
          <a:xfrm>
            <a:off x="6976424" y="742996"/>
            <a:ext cx="1196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C845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года</a:t>
            </a:r>
            <a:endParaRPr lang="ru-RU" sz="2400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ECB2FE-4A3F-4E78-8E10-0AA7A99621AB}"/>
              </a:ext>
            </a:extLst>
          </p:cNvPr>
          <p:cNvSpPr txBox="1"/>
          <p:nvPr/>
        </p:nvSpPr>
        <p:spPr>
          <a:xfrm>
            <a:off x="2439606" y="3628064"/>
            <a:ext cx="2127977" cy="152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 участок-образец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  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Проектный офис.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Сертифицированы внутренние тренеры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333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9FC5A5-8B56-4DD1-8BE2-B801458F99B7}"/>
              </a:ext>
            </a:extLst>
          </p:cNvPr>
          <p:cNvSpPr txBox="1"/>
          <p:nvPr/>
        </p:nvSpPr>
        <p:spPr>
          <a:xfrm>
            <a:off x="773783" y="4551274"/>
            <a:ext cx="1705848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предприятии создан эталонный участок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FBE524-5D48-4C21-AA57-E1221447C2DA}"/>
              </a:ext>
            </a:extLst>
          </p:cNvPr>
          <p:cNvSpPr txBox="1"/>
          <p:nvPr/>
        </p:nvSpPr>
        <p:spPr>
          <a:xfrm>
            <a:off x="4140407" y="2880892"/>
            <a:ext cx="2305319" cy="1733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 тиражируется на обеспечивающие процессы. Создана система подачи ППУ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Созданы ИЦ участков. Проводятся конкурсы по ППУ.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333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521489-A662-40E7-B7F9-B35080A00EFA}"/>
              </a:ext>
            </a:extLst>
          </p:cNvPr>
          <p:cNvSpPr txBox="1"/>
          <p:nvPr/>
        </p:nvSpPr>
        <p:spPr>
          <a:xfrm>
            <a:off x="6167997" y="1962301"/>
            <a:ext cx="2638651" cy="132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 тиражируется на все участки. Созданы ИЦ участков. Проводятся конкурсы по всем направлениям БП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333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C9C58C-D9C3-447A-AB01-F2D2FC073BDC}"/>
              </a:ext>
            </a:extLst>
          </p:cNvPr>
          <p:cNvSpPr txBox="1"/>
          <p:nvPr/>
        </p:nvSpPr>
        <p:spPr>
          <a:xfrm>
            <a:off x="8652485" y="1261617"/>
            <a:ext cx="2974131" cy="152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Проекты по развитию поставщиков, контрагентов по цепочке поставок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33" dirty="0">
                <a:solidFill>
                  <a:srgbClr val="17161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50% сотрудников вовлечены в культуру бережливого производства</a:t>
            </a:r>
          </a:p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333" dirty="0">
              <a:solidFill>
                <a:srgbClr val="17161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 descr="Назад со сплошной заливкой">
            <a:extLst>
              <a:ext uri="{FF2B5EF4-FFF2-40B4-BE49-F238E27FC236}">
                <a16:creationId xmlns:a16="http://schemas.microsoft.com/office/drawing/2014/main" id="{641527C9-9E48-46BA-8F0B-CE3866EEE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672296">
            <a:off x="-930153" y="211796"/>
            <a:ext cx="9819783" cy="485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02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BD61CE-3126-4A09-B831-83CF1C07B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01" y="519343"/>
            <a:ext cx="9748849" cy="58505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Онлайн школа Производительность.рф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872B821-FCCB-482D-ABA5-6EC4A6F758A5}"/>
              </a:ext>
            </a:extLst>
          </p:cNvPr>
          <p:cNvGrpSpPr/>
          <p:nvPr/>
        </p:nvGrpSpPr>
        <p:grpSpPr>
          <a:xfrm>
            <a:off x="781235" y="1278385"/>
            <a:ext cx="10189191" cy="5060273"/>
            <a:chOff x="442877" y="622771"/>
            <a:chExt cx="7978470" cy="408982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C3628B8-8F22-407D-BBBA-E3E06DEA4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2877" y="622771"/>
              <a:ext cx="7978470" cy="4089825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261D13D-A73E-4830-943C-9E8281F287A7}"/>
                </a:ext>
              </a:extLst>
            </p:cNvPr>
            <p:cNvSpPr/>
            <p:nvPr/>
          </p:nvSpPr>
          <p:spPr>
            <a:xfrm>
              <a:off x="593969" y="2500313"/>
              <a:ext cx="2954216" cy="4460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271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693" y="3429001"/>
            <a:ext cx="11114615" cy="576263"/>
          </a:xfrm>
        </p:spPr>
        <p:txBody>
          <a:bodyPr/>
          <a:lstStyle/>
          <a:p>
            <a:pPr algn="ctr"/>
            <a:r>
              <a:rPr lang="ru-RU" sz="3733" dirty="0">
                <a:latin typeface="Verdana" panose="020B0604030504040204" pitchFamily="34" charset="0"/>
                <a:ea typeface="Verdana" panose="020B0604030504040204" pitchFamily="34" charset="0"/>
              </a:rPr>
              <a:t>Награждение </a:t>
            </a:r>
            <a:br>
              <a:rPr lang="ru-RU" sz="3733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ru-RU" sz="3733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621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9554" y="3216634"/>
            <a:ext cx="5685399" cy="424732"/>
          </a:xfrm>
        </p:spPr>
        <p:txBody>
          <a:bodyPr/>
          <a:lstStyle/>
          <a:p>
            <a:r>
              <a:rPr lang="ru-RU" altLang="ru-RU" dirty="0">
                <a:solidFill>
                  <a:srgbClr val="1E86C8"/>
                </a:solidFill>
                <a:cs typeface="Times New Roman" panose="02020603050405020304" pitchFamily="18" charset="0"/>
              </a:rPr>
              <a:t>Контакты руководителей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9554" y="4962695"/>
            <a:ext cx="3746277" cy="1055340"/>
          </a:xfrm>
        </p:spPr>
        <p:txBody>
          <a:bodyPr/>
          <a:lstStyle/>
          <a:p>
            <a:r>
              <a:rPr lang="ru-RU" dirty="0">
                <a:cs typeface="Times New Roman" panose="02020603050405020304" pitchFamily="18" charset="0"/>
              </a:rPr>
              <a:t>Байков</a:t>
            </a:r>
            <a:r>
              <a:rPr lang="ru-RU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Александр</a:t>
            </a:r>
            <a:r>
              <a:rPr lang="ru-RU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Юрьевич</a:t>
            </a:r>
          </a:p>
          <a:p>
            <a:endParaRPr lang="ru-RU" altLang="ru-RU" dirty="0"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D6B0513-C789-4F8A-A549-79FD054EE2ED}"/>
              </a:ext>
            </a:extLst>
          </p:cNvPr>
          <p:cNvSpPr txBox="1">
            <a:spLocks/>
          </p:cNvSpPr>
          <p:nvPr/>
        </p:nvSpPr>
        <p:spPr bwMode="gray">
          <a:xfrm>
            <a:off x="4205831" y="4962695"/>
            <a:ext cx="2413259" cy="1055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>
                <a:cs typeface="Times New Roman" panose="02020603050405020304" pitchFamily="18" charset="0"/>
              </a:rPr>
              <a:t>+7 (911) 997-12-98</a:t>
            </a:r>
          </a:p>
          <a:p>
            <a:endParaRPr lang="ru-RU" altLang="ru-RU" dirty="0"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690173-C001-4945-876B-B53FBA578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4211" y="2214776"/>
            <a:ext cx="2930668" cy="260476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VzuQhb8gjzmc0xB8iZa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4KySbvVO02rJfYeEW6Mh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4KySbvVO02rJfYeEW6Mh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ФЦК">
  <a:themeElements>
    <a:clrScheme name="ФЦК">
      <a:dk1>
        <a:srgbClr val="171616"/>
      </a:dk1>
      <a:lt1>
        <a:srgbClr val="FFFFFF"/>
      </a:lt1>
      <a:dk2>
        <a:srgbClr val="0070C0"/>
      </a:dk2>
      <a:lt2>
        <a:srgbClr val="E7E6E6"/>
      </a:lt2>
      <a:accent1>
        <a:srgbClr val="C8456A"/>
      </a:accent1>
      <a:accent2>
        <a:srgbClr val="1B68DC"/>
      </a:accent2>
      <a:accent3>
        <a:srgbClr val="00B0F0"/>
      </a:accent3>
      <a:accent4>
        <a:srgbClr val="00B0F0"/>
      </a:accent4>
      <a:accent5>
        <a:srgbClr val="878787"/>
      </a:accent5>
      <a:accent6>
        <a:srgbClr val="A6A6A6"/>
      </a:accent6>
      <a:hlink>
        <a:srgbClr val="00C2F3"/>
      </a:hlink>
      <a:folHlink>
        <a:srgbClr val="515151"/>
      </a:folHlink>
    </a:clrScheme>
    <a:fontScheme name="ФЦ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ФЦК 3х4 (1).pot [Режим совместимости]" id="{BF522822-AADD-439B-A038-43E36ABBD230}" vid="{CEF38255-DA3A-4FB0-8362-B47E8E4EDD46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55561</TotalTime>
  <Words>852</Words>
  <Application>Microsoft Office PowerPoint</Application>
  <PresentationFormat>Широкоэкранный</PresentationFormat>
  <Paragraphs>303</Paragraphs>
  <Slides>26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40" baseType="lpstr">
      <vt:lpstr>Albertus Extra Bold</vt:lpstr>
      <vt:lpstr>Arial</vt:lpstr>
      <vt:lpstr>Bpmonline Open Sans</vt:lpstr>
      <vt:lpstr>Calibri</vt:lpstr>
      <vt:lpstr>Calibri Light</vt:lpstr>
      <vt:lpstr>Symbol</vt:lpstr>
      <vt:lpstr>Verdana</vt:lpstr>
      <vt:lpstr>Verdana (Основной текст)</vt:lpstr>
      <vt:lpstr>Wingdings</vt:lpstr>
      <vt:lpstr>Office Theme</vt:lpstr>
      <vt:lpstr>2_ФЦК</vt:lpstr>
      <vt:lpstr>3_Office Theme</vt:lpstr>
      <vt:lpstr>Тема Office</vt:lpstr>
      <vt:lpstr>Слайд think-cell</vt:lpstr>
      <vt:lpstr>Отчет о реализации проекта   Оптимизация процесса  производства 3D заборных секций  ООО “ТОРГОВЫЙ ДОМ "КАСКАД"</vt:lpstr>
      <vt:lpstr>О предприятии в цифрах</vt:lpstr>
      <vt:lpstr>О деятельности</vt:lpstr>
      <vt:lpstr>Работа в проекте </vt:lpstr>
      <vt:lpstr>Информация о пилотном потоке</vt:lpstr>
      <vt:lpstr>Карточка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Календарь безопасности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Предприятие переходит к самостоятельной работе</vt:lpstr>
      <vt:lpstr>Презентация PowerPoint</vt:lpstr>
      <vt:lpstr>Онлайн школа Производительность.рф</vt:lpstr>
      <vt:lpstr>Награждение   </vt:lpstr>
      <vt:lpstr>Контакты руководителей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«Мастер Гриб»</dc:title>
  <dc:creator>Прокофьев Сергей Викторович</dc:creator>
  <cp:lastModifiedBy>Байков Александр Юрьевич</cp:lastModifiedBy>
  <cp:revision>280</cp:revision>
  <cp:lastPrinted>2022-04-22T01:01:14Z</cp:lastPrinted>
  <dcterms:created xsi:type="dcterms:W3CDTF">2021-09-09T20:34:06Z</dcterms:created>
  <dcterms:modified xsi:type="dcterms:W3CDTF">2024-08-14T10:45:17Z</dcterms:modified>
</cp:coreProperties>
</file>